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8"/>
  </p:notesMasterIdLst>
  <p:sldIdLst>
    <p:sldId id="353" r:id="rId2"/>
    <p:sldId id="354" r:id="rId3"/>
    <p:sldId id="355" r:id="rId4"/>
    <p:sldId id="356" r:id="rId5"/>
    <p:sldId id="357" r:id="rId6"/>
    <p:sldId id="358" r:id="rId7"/>
    <p:sldId id="318" r:id="rId8"/>
    <p:sldId id="310" r:id="rId9"/>
    <p:sldId id="311" r:id="rId10"/>
    <p:sldId id="286" r:id="rId11"/>
    <p:sldId id="287" r:id="rId12"/>
    <p:sldId id="359" r:id="rId13"/>
    <p:sldId id="360" r:id="rId14"/>
    <p:sldId id="361" r:id="rId15"/>
    <p:sldId id="362" r:id="rId16"/>
    <p:sldId id="363" r:id="rId17"/>
    <p:sldId id="364" r:id="rId18"/>
    <p:sldId id="365" r:id="rId19"/>
    <p:sldId id="320" r:id="rId20"/>
    <p:sldId id="322" r:id="rId21"/>
    <p:sldId id="261" r:id="rId22"/>
    <p:sldId id="258" r:id="rId23"/>
    <p:sldId id="259" r:id="rId24"/>
    <p:sldId id="262" r:id="rId25"/>
    <p:sldId id="376" r:id="rId26"/>
    <p:sldId id="377" r:id="rId27"/>
    <p:sldId id="366" r:id="rId28"/>
    <p:sldId id="296" r:id="rId29"/>
    <p:sldId id="297" r:id="rId30"/>
    <p:sldId id="298" r:id="rId31"/>
    <p:sldId id="307" r:id="rId32"/>
    <p:sldId id="308" r:id="rId33"/>
    <p:sldId id="299" r:id="rId34"/>
    <p:sldId id="300" r:id="rId35"/>
    <p:sldId id="301" r:id="rId36"/>
    <p:sldId id="367" r:id="rId37"/>
    <p:sldId id="369" r:id="rId38"/>
    <p:sldId id="368" r:id="rId39"/>
    <p:sldId id="370" r:id="rId40"/>
    <p:sldId id="371" r:id="rId41"/>
    <p:sldId id="372" r:id="rId42"/>
    <p:sldId id="373" r:id="rId43"/>
    <p:sldId id="374" r:id="rId44"/>
    <p:sldId id="375" r:id="rId45"/>
    <p:sldId id="267" r:id="rId46"/>
    <p:sldId id="268" r:id="rId47"/>
    <p:sldId id="269" r:id="rId48"/>
    <p:sldId id="333" r:id="rId49"/>
    <p:sldId id="334" r:id="rId50"/>
    <p:sldId id="335" r:id="rId51"/>
    <p:sldId id="336" r:id="rId52"/>
    <p:sldId id="337" r:id="rId53"/>
    <p:sldId id="338" r:id="rId54"/>
    <p:sldId id="339" r:id="rId55"/>
    <p:sldId id="340" r:id="rId56"/>
    <p:sldId id="341" r:id="rId5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74" d="100"/>
          <a:sy n="74" d="100"/>
        </p:scale>
        <p:origin x="-1266" y="-96"/>
      </p:cViewPr>
      <p:guideLst>
        <p:guide orient="horz" pos="2160"/>
        <p:guide pos="2880"/>
      </p:guideLst>
    </p:cSldViewPr>
  </p:slideViewPr>
  <p:notesTextViewPr>
    <p:cViewPr>
      <p:scale>
        <a:sx n="1" d="1"/>
        <a:sy n="1" d="1"/>
      </p:scale>
      <p:origin x="0" y="0"/>
    </p:cViewPr>
  </p:notesTextViewPr>
  <p:sorterViewPr>
    <p:cViewPr>
      <p:scale>
        <a:sx n="110" d="100"/>
        <a:sy n="110" d="100"/>
      </p:scale>
      <p:origin x="0" y="12144"/>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1D4553B-49DB-45EF-ACE5-74BB8F5F952A}" type="datetimeFigureOut">
              <a:rPr lang="en-US" smtClean="0"/>
              <a:t>11/27/2022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C621F2B-3B92-4973-8F7E-95029B841A9D}" type="slidenum">
              <a:rPr lang="en-US" smtClean="0"/>
              <a:t>‹#›</a:t>
            </a:fld>
            <a:endParaRPr lang="en-US"/>
          </a:p>
        </p:txBody>
      </p:sp>
    </p:spTree>
    <p:extLst>
      <p:ext uri="{BB962C8B-B14F-4D97-AF65-F5344CB8AC3E}">
        <p14:creationId xmlns:p14="http://schemas.microsoft.com/office/powerpoint/2010/main" val="3067760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4D7574-FFAF-4C15-B6A2-6AA13E2B7FF7}" type="slidenum">
              <a:rPr lang="en-US" smtClean="0"/>
              <a:t>31</a:t>
            </a:fld>
            <a:endParaRPr lang="en-US"/>
          </a:p>
        </p:txBody>
      </p:sp>
    </p:spTree>
    <p:extLst>
      <p:ext uri="{BB962C8B-B14F-4D97-AF65-F5344CB8AC3E}">
        <p14:creationId xmlns:p14="http://schemas.microsoft.com/office/powerpoint/2010/main" val="34315198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vi-VN" sz="2400" dirty="0" smtClean="0">
                <a:latin typeface="Arial" pitchFamily="34" charset="0"/>
                <a:cs typeface="Arial" pitchFamily="34" charset="0"/>
              </a:rPr>
              <a:t>Strukturna koherentnost se iskazuje kao </a:t>
            </a:r>
            <a:r>
              <a:rPr lang="vi-VN" sz="2400" b="1" dirty="0" smtClean="0">
                <a:latin typeface="Arial" pitchFamily="34" charset="0"/>
                <a:cs typeface="Arial" pitchFamily="34" charset="0"/>
              </a:rPr>
              <a:t>kongruencija </a:t>
            </a:r>
            <a:r>
              <a:rPr lang="vi-VN" sz="2400" dirty="0" smtClean="0">
                <a:latin typeface="Arial" pitchFamily="34" charset="0"/>
                <a:cs typeface="Arial" pitchFamily="34" charset="0"/>
              </a:rPr>
              <a:t>(usklađenost, pripadnost istoj klasi strukture). </a:t>
            </a:r>
            <a:endParaRPr lang="en-US" sz="2400" dirty="0" smtClean="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47F5FB9F-4C2A-450D-BE18-1AEEE7CF2905}" type="slidenum">
              <a:rPr lang="en-US" smtClean="0"/>
              <a:t>34</a:t>
            </a:fld>
            <a:endParaRPr lang="en-US"/>
          </a:p>
        </p:txBody>
      </p:sp>
    </p:spTree>
    <p:extLst>
      <p:ext uri="{BB962C8B-B14F-4D97-AF65-F5344CB8AC3E}">
        <p14:creationId xmlns:p14="http://schemas.microsoft.com/office/powerpoint/2010/main" val="20193866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r-Latn-RS" dirty="0"/>
              <a:t>Hijerarhijska dekompozicija DTP se izvodi na taj način što se jedan proces višeg nivoa apstrakcije dekomponuje i prikazuje pomoću novog celokupnog DTP-a na nižem nivou apstrakcije. Tehnika hijerarhijske dekompozicije prikazana je na slici, gde je PROC_B, označen sa brojem 2, dekomponovan u novi dijagram na nižem nivou.</a:t>
            </a:r>
            <a:endParaRPr lang="en-US" dirty="0"/>
          </a:p>
        </p:txBody>
      </p:sp>
      <p:sp>
        <p:nvSpPr>
          <p:cNvPr id="4" name="Slide Number Placeholder 3"/>
          <p:cNvSpPr>
            <a:spLocks noGrp="1"/>
          </p:cNvSpPr>
          <p:nvPr>
            <p:ph type="sldNum" sz="quarter" idx="5"/>
          </p:nvPr>
        </p:nvSpPr>
        <p:spPr/>
        <p:txBody>
          <a:bodyPr/>
          <a:lstStyle/>
          <a:p>
            <a:fld id="{D6933D1D-C76B-44AA-99F0-C436284347F2}" type="slidenum">
              <a:rPr lang="en-US" smtClean="0">
                <a:solidFill>
                  <a:prstClr val="black"/>
                </a:solidFill>
              </a:rPr>
              <a:pPr/>
              <a:t>50</a:t>
            </a:fld>
            <a:endParaRPr lang="en-US">
              <a:solidFill>
                <a:prstClr val="black"/>
              </a:solidFill>
            </a:endParaRPr>
          </a:p>
        </p:txBody>
      </p:sp>
    </p:spTree>
    <p:extLst>
      <p:ext uri="{BB962C8B-B14F-4D97-AF65-F5344CB8AC3E}">
        <p14:creationId xmlns:p14="http://schemas.microsoft.com/office/powerpoint/2010/main" val="28826214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6933D1D-C76B-44AA-99F0-C436284347F2}" type="slidenum">
              <a:rPr lang="en-US" smtClean="0">
                <a:solidFill>
                  <a:prstClr val="black"/>
                </a:solidFill>
              </a:rPr>
              <a:pPr/>
              <a:t>51</a:t>
            </a:fld>
            <a:endParaRPr lang="en-US">
              <a:solidFill>
                <a:prstClr val="black"/>
              </a:solidFill>
            </a:endParaRPr>
          </a:p>
        </p:txBody>
      </p:sp>
    </p:spTree>
    <p:extLst>
      <p:ext uri="{BB962C8B-B14F-4D97-AF65-F5344CB8AC3E}">
        <p14:creationId xmlns:p14="http://schemas.microsoft.com/office/powerpoint/2010/main" val="18485849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6933D1D-C76B-44AA-99F0-C436284347F2}" type="slidenum">
              <a:rPr lang="en-US" smtClean="0">
                <a:solidFill>
                  <a:prstClr val="black"/>
                </a:solidFill>
              </a:rPr>
              <a:pPr/>
              <a:t>52</a:t>
            </a:fld>
            <a:endParaRPr lang="en-US">
              <a:solidFill>
                <a:prstClr val="black"/>
              </a:solidFill>
            </a:endParaRPr>
          </a:p>
        </p:txBody>
      </p:sp>
    </p:spTree>
    <p:extLst>
      <p:ext uri="{BB962C8B-B14F-4D97-AF65-F5344CB8AC3E}">
        <p14:creationId xmlns:p14="http://schemas.microsoft.com/office/powerpoint/2010/main" val="36887114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6933D1D-C76B-44AA-99F0-C436284347F2}" type="slidenum">
              <a:rPr lang="en-US" smtClean="0">
                <a:solidFill>
                  <a:prstClr val="black"/>
                </a:solidFill>
              </a:rPr>
              <a:pPr/>
              <a:t>53</a:t>
            </a:fld>
            <a:endParaRPr lang="en-US">
              <a:solidFill>
                <a:prstClr val="black"/>
              </a:solidFill>
            </a:endParaRPr>
          </a:p>
        </p:txBody>
      </p:sp>
    </p:spTree>
    <p:extLst>
      <p:ext uri="{BB962C8B-B14F-4D97-AF65-F5344CB8AC3E}">
        <p14:creationId xmlns:p14="http://schemas.microsoft.com/office/powerpoint/2010/main" val="9580360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6933D1D-C76B-44AA-99F0-C436284347F2}" type="slidenum">
              <a:rPr lang="en-US" smtClean="0">
                <a:solidFill>
                  <a:prstClr val="black"/>
                </a:solidFill>
              </a:rPr>
              <a:pPr/>
              <a:t>54</a:t>
            </a:fld>
            <a:endParaRPr lang="en-US">
              <a:solidFill>
                <a:prstClr val="black"/>
              </a:solidFill>
            </a:endParaRPr>
          </a:p>
        </p:txBody>
      </p:sp>
    </p:spTree>
    <p:extLst>
      <p:ext uri="{BB962C8B-B14F-4D97-AF65-F5344CB8AC3E}">
        <p14:creationId xmlns:p14="http://schemas.microsoft.com/office/powerpoint/2010/main" val="30824398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6933D1D-C76B-44AA-99F0-C436284347F2}" type="slidenum">
              <a:rPr lang="en-US" smtClean="0">
                <a:solidFill>
                  <a:prstClr val="black"/>
                </a:solidFill>
              </a:rPr>
              <a:pPr/>
              <a:t>55</a:t>
            </a:fld>
            <a:endParaRPr lang="en-US">
              <a:solidFill>
                <a:prstClr val="black"/>
              </a:solidFill>
            </a:endParaRPr>
          </a:p>
        </p:txBody>
      </p:sp>
    </p:spTree>
    <p:extLst>
      <p:ext uri="{BB962C8B-B14F-4D97-AF65-F5344CB8AC3E}">
        <p14:creationId xmlns:p14="http://schemas.microsoft.com/office/powerpoint/2010/main" val="14920972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6933D1D-C76B-44AA-99F0-C436284347F2}" type="slidenum">
              <a:rPr lang="en-US" smtClean="0">
                <a:solidFill>
                  <a:prstClr val="black"/>
                </a:solidFill>
              </a:rPr>
              <a:pPr/>
              <a:t>56</a:t>
            </a:fld>
            <a:endParaRPr lang="en-US">
              <a:solidFill>
                <a:prstClr val="black"/>
              </a:solidFill>
            </a:endParaRPr>
          </a:p>
        </p:txBody>
      </p:sp>
    </p:spTree>
    <p:extLst>
      <p:ext uri="{BB962C8B-B14F-4D97-AF65-F5344CB8AC3E}">
        <p14:creationId xmlns:p14="http://schemas.microsoft.com/office/powerpoint/2010/main" val="2117722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3A15E91-D7E6-47FD-B56E-DFD7ED9D5058}" type="datetimeFigureOut">
              <a:rPr lang="en-US" smtClean="0"/>
              <a:t>11/27/2022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FC2A9D-B1EA-4680-84B8-CF3316DF8074}" type="slidenum">
              <a:rPr lang="en-US" smtClean="0"/>
              <a:t>‹#›</a:t>
            </a:fld>
            <a:endParaRPr lang="en-US"/>
          </a:p>
        </p:txBody>
      </p:sp>
    </p:spTree>
    <p:extLst>
      <p:ext uri="{BB962C8B-B14F-4D97-AF65-F5344CB8AC3E}">
        <p14:creationId xmlns:p14="http://schemas.microsoft.com/office/powerpoint/2010/main" val="11569033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3A15E91-D7E6-47FD-B56E-DFD7ED9D5058}" type="datetimeFigureOut">
              <a:rPr lang="en-US" smtClean="0"/>
              <a:t>11/27/2022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FC2A9D-B1EA-4680-84B8-CF3316DF8074}" type="slidenum">
              <a:rPr lang="en-US" smtClean="0"/>
              <a:t>‹#›</a:t>
            </a:fld>
            <a:endParaRPr lang="en-US"/>
          </a:p>
        </p:txBody>
      </p:sp>
    </p:spTree>
    <p:extLst>
      <p:ext uri="{BB962C8B-B14F-4D97-AF65-F5344CB8AC3E}">
        <p14:creationId xmlns:p14="http://schemas.microsoft.com/office/powerpoint/2010/main" val="19892910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3A15E91-D7E6-47FD-B56E-DFD7ED9D5058}" type="datetimeFigureOut">
              <a:rPr lang="en-US" smtClean="0"/>
              <a:t>11/27/2022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FC2A9D-B1EA-4680-84B8-CF3316DF8074}" type="slidenum">
              <a:rPr lang="en-US" smtClean="0"/>
              <a:t>‹#›</a:t>
            </a:fld>
            <a:endParaRPr lang="en-US"/>
          </a:p>
        </p:txBody>
      </p:sp>
    </p:spTree>
    <p:extLst>
      <p:ext uri="{BB962C8B-B14F-4D97-AF65-F5344CB8AC3E}">
        <p14:creationId xmlns:p14="http://schemas.microsoft.com/office/powerpoint/2010/main" val="6419833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3A15E91-D7E6-47FD-B56E-DFD7ED9D5058}" type="datetimeFigureOut">
              <a:rPr lang="en-US" smtClean="0"/>
              <a:t>11/27/2022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FC2A9D-B1EA-4680-84B8-CF3316DF8074}" type="slidenum">
              <a:rPr lang="en-US" smtClean="0"/>
              <a:t>‹#›</a:t>
            </a:fld>
            <a:endParaRPr lang="en-US"/>
          </a:p>
        </p:txBody>
      </p:sp>
    </p:spTree>
    <p:extLst>
      <p:ext uri="{BB962C8B-B14F-4D97-AF65-F5344CB8AC3E}">
        <p14:creationId xmlns:p14="http://schemas.microsoft.com/office/powerpoint/2010/main" val="28407761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3A15E91-D7E6-47FD-B56E-DFD7ED9D5058}" type="datetimeFigureOut">
              <a:rPr lang="en-US" smtClean="0"/>
              <a:t>11/27/2022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FC2A9D-B1EA-4680-84B8-CF3316DF8074}" type="slidenum">
              <a:rPr lang="en-US" smtClean="0"/>
              <a:t>‹#›</a:t>
            </a:fld>
            <a:endParaRPr lang="en-US"/>
          </a:p>
        </p:txBody>
      </p:sp>
    </p:spTree>
    <p:extLst>
      <p:ext uri="{BB962C8B-B14F-4D97-AF65-F5344CB8AC3E}">
        <p14:creationId xmlns:p14="http://schemas.microsoft.com/office/powerpoint/2010/main" val="2890643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63A15E91-D7E6-47FD-B56E-DFD7ED9D5058}" type="datetimeFigureOut">
              <a:rPr lang="en-US" smtClean="0"/>
              <a:t>11/27/2022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CFC2A9D-B1EA-4680-84B8-CF3316DF8074}" type="slidenum">
              <a:rPr lang="en-US" smtClean="0"/>
              <a:t>‹#›</a:t>
            </a:fld>
            <a:endParaRPr lang="en-US"/>
          </a:p>
        </p:txBody>
      </p:sp>
    </p:spTree>
    <p:extLst>
      <p:ext uri="{BB962C8B-B14F-4D97-AF65-F5344CB8AC3E}">
        <p14:creationId xmlns:p14="http://schemas.microsoft.com/office/powerpoint/2010/main" val="20271668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63A15E91-D7E6-47FD-B56E-DFD7ED9D5058}" type="datetimeFigureOut">
              <a:rPr lang="en-US" smtClean="0"/>
              <a:t>11/27/2022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CFC2A9D-B1EA-4680-84B8-CF3316DF8074}" type="slidenum">
              <a:rPr lang="en-US" smtClean="0"/>
              <a:t>‹#›</a:t>
            </a:fld>
            <a:endParaRPr lang="en-US"/>
          </a:p>
        </p:txBody>
      </p:sp>
    </p:spTree>
    <p:extLst>
      <p:ext uri="{BB962C8B-B14F-4D97-AF65-F5344CB8AC3E}">
        <p14:creationId xmlns:p14="http://schemas.microsoft.com/office/powerpoint/2010/main" val="25198334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3A15E91-D7E6-47FD-B56E-DFD7ED9D5058}" type="datetimeFigureOut">
              <a:rPr lang="en-US" smtClean="0"/>
              <a:t>11/27/2022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CFC2A9D-B1EA-4680-84B8-CF3316DF8074}" type="slidenum">
              <a:rPr lang="en-US" smtClean="0"/>
              <a:t>‹#›</a:t>
            </a:fld>
            <a:endParaRPr lang="en-US"/>
          </a:p>
        </p:txBody>
      </p:sp>
    </p:spTree>
    <p:extLst>
      <p:ext uri="{BB962C8B-B14F-4D97-AF65-F5344CB8AC3E}">
        <p14:creationId xmlns:p14="http://schemas.microsoft.com/office/powerpoint/2010/main" val="18534152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A15E91-D7E6-47FD-B56E-DFD7ED9D5058}" type="datetimeFigureOut">
              <a:rPr lang="en-US" smtClean="0"/>
              <a:t>11/27/2022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CFC2A9D-B1EA-4680-84B8-CF3316DF8074}" type="slidenum">
              <a:rPr lang="en-US" smtClean="0"/>
              <a:t>‹#›</a:t>
            </a:fld>
            <a:endParaRPr lang="en-US"/>
          </a:p>
        </p:txBody>
      </p:sp>
    </p:spTree>
    <p:extLst>
      <p:ext uri="{BB962C8B-B14F-4D97-AF65-F5344CB8AC3E}">
        <p14:creationId xmlns:p14="http://schemas.microsoft.com/office/powerpoint/2010/main" val="17129690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3A15E91-D7E6-47FD-B56E-DFD7ED9D5058}" type="datetimeFigureOut">
              <a:rPr lang="en-US" smtClean="0"/>
              <a:t>11/27/2022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CFC2A9D-B1EA-4680-84B8-CF3316DF8074}" type="slidenum">
              <a:rPr lang="en-US" smtClean="0"/>
              <a:t>‹#›</a:t>
            </a:fld>
            <a:endParaRPr lang="en-US"/>
          </a:p>
        </p:txBody>
      </p:sp>
    </p:spTree>
    <p:extLst>
      <p:ext uri="{BB962C8B-B14F-4D97-AF65-F5344CB8AC3E}">
        <p14:creationId xmlns:p14="http://schemas.microsoft.com/office/powerpoint/2010/main" val="1671638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3A15E91-D7E6-47FD-B56E-DFD7ED9D5058}" type="datetimeFigureOut">
              <a:rPr lang="en-US" smtClean="0"/>
              <a:t>11/27/2022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CFC2A9D-B1EA-4680-84B8-CF3316DF8074}" type="slidenum">
              <a:rPr lang="en-US" smtClean="0"/>
              <a:t>‹#›</a:t>
            </a:fld>
            <a:endParaRPr lang="en-US"/>
          </a:p>
        </p:txBody>
      </p:sp>
    </p:spTree>
    <p:extLst>
      <p:ext uri="{BB962C8B-B14F-4D97-AF65-F5344CB8AC3E}">
        <p14:creationId xmlns:p14="http://schemas.microsoft.com/office/powerpoint/2010/main" val="27286273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A15E91-D7E6-47FD-B56E-DFD7ED9D5058}" type="datetimeFigureOut">
              <a:rPr lang="en-US" smtClean="0"/>
              <a:t>11/27/2022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CFC2A9D-B1EA-4680-84B8-CF3316DF8074}" type="slidenum">
              <a:rPr lang="en-US" smtClean="0"/>
              <a:t>‹#›</a:t>
            </a:fld>
            <a:endParaRPr lang="en-US"/>
          </a:p>
        </p:txBody>
      </p:sp>
    </p:spTree>
    <p:extLst>
      <p:ext uri="{BB962C8B-B14F-4D97-AF65-F5344CB8AC3E}">
        <p14:creationId xmlns:p14="http://schemas.microsoft.com/office/powerpoint/2010/main" val="384010186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0.png"/><Relationship Id="rId1" Type="http://schemas.openxmlformats.org/officeDocument/2006/relationships/slideLayout" Target="../slideLayouts/slideLayout2.xml"/><Relationship Id="rId5" Type="http://schemas.microsoft.com/office/2007/relationships/hdphoto" Target="../media/hdphoto6.wdp"/><Relationship Id="rId4" Type="http://schemas.openxmlformats.org/officeDocument/2006/relationships/image" Target="../media/image11.png"/></Relationships>
</file>

<file path=ppt/slides/_rels/slide24.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microsoft.com/office/2007/relationships/hdphoto" Target="../media/hdphoto8.wdp"/></Relationships>
</file>

<file path=ppt/slides/_rels/slide32.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microsoft.com/office/2007/relationships/hdphoto" Target="../media/hdphoto10.wdp"/><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microsoft.com/office/2007/relationships/hdphoto" Target="../media/hdphoto11.wdp"/><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microsoft.com/office/2007/relationships/hdphoto" Target="../media/hdphoto12.wdp"/><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microsoft.com/office/2007/relationships/hdphoto" Target="../media/hdphoto13.wdp"/><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microsoft.com/office/2007/relationships/hdphoto" Target="../media/hdphoto14.wdp"/><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microsoft.com/office/2007/relationships/hdphoto" Target="../media/hdphoto15.wdp"/><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052736"/>
            <a:ext cx="7772400" cy="1470025"/>
          </a:xfrm>
        </p:spPr>
        <p:txBody>
          <a:bodyPr/>
          <a:lstStyle/>
          <a:p>
            <a:pPr algn="l"/>
            <a:r>
              <a:rPr lang="sr-Latn-RS" dirty="0">
                <a:solidFill>
                  <a:srgbClr val="002060"/>
                </a:solidFill>
                <a:effectLst>
                  <a:outerShdw blurRad="38100" dist="38100" dir="2700000" algn="tl">
                    <a:srgbClr val="000000">
                      <a:alpha val="43137"/>
                    </a:srgbClr>
                  </a:outerShdw>
                </a:effectLst>
              </a:rPr>
              <a:t>Projektovanje informacionih </a:t>
            </a:r>
            <a:r>
              <a:rPr lang="sr-Latn-RS" dirty="0" smtClean="0">
                <a:solidFill>
                  <a:srgbClr val="002060"/>
                </a:solidFill>
                <a:effectLst>
                  <a:outerShdw blurRad="38100" dist="38100" dir="2700000" algn="tl">
                    <a:srgbClr val="000000">
                      <a:alpha val="43137"/>
                    </a:srgbClr>
                  </a:outerShdw>
                </a:effectLst>
              </a:rPr>
              <a:t>sistema</a:t>
            </a:r>
            <a:endParaRPr lang="en-US" dirty="0">
              <a:solidFill>
                <a:srgbClr val="002060"/>
              </a:solidFill>
              <a:effectLst>
                <a:outerShdw blurRad="38100" dist="38100" dir="2700000" algn="tl">
                  <a:srgbClr val="000000">
                    <a:alpha val="43137"/>
                  </a:srgbClr>
                </a:outerShdw>
              </a:effectLst>
              <a:latin typeface="Cambria" pitchFamily="18" charset="0"/>
            </a:endParaRPr>
          </a:p>
        </p:txBody>
      </p:sp>
      <p:sp>
        <p:nvSpPr>
          <p:cNvPr id="3" name="Subtitle 2"/>
          <p:cNvSpPr>
            <a:spLocks noGrp="1"/>
          </p:cNvSpPr>
          <p:nvPr>
            <p:ph type="subTitle" idx="1"/>
          </p:nvPr>
        </p:nvSpPr>
        <p:spPr>
          <a:xfrm>
            <a:off x="683568" y="2636912"/>
            <a:ext cx="7120880" cy="2376264"/>
          </a:xfrm>
        </p:spPr>
        <p:txBody>
          <a:bodyPr>
            <a:normAutofit/>
          </a:bodyPr>
          <a:lstStyle/>
          <a:p>
            <a:pPr algn="l"/>
            <a:r>
              <a:rPr lang="en-US" sz="2400" dirty="0" smtClean="0">
                <a:solidFill>
                  <a:schemeClr val="tx2"/>
                </a:solidFill>
                <a:effectLst>
                  <a:outerShdw blurRad="38100" dist="38100" dir="2700000" algn="tl">
                    <a:srgbClr val="000000">
                      <a:alpha val="43137"/>
                    </a:srgbClr>
                  </a:outerShdw>
                </a:effectLst>
              </a:rPr>
              <a:t>SSA</a:t>
            </a:r>
            <a:r>
              <a:rPr lang="sr-Latn-RS" sz="2400" dirty="0" smtClean="0">
                <a:solidFill>
                  <a:schemeClr val="tx2"/>
                </a:solidFill>
                <a:effectLst>
                  <a:outerShdw blurRad="38100" dist="38100" dir="2700000" algn="tl">
                    <a:srgbClr val="000000">
                      <a:alpha val="43137"/>
                    </a:srgbClr>
                  </a:outerShdw>
                </a:effectLst>
              </a:rPr>
              <a:t> </a:t>
            </a:r>
            <a:r>
              <a:rPr lang="en-US" sz="2400" dirty="0" smtClean="0">
                <a:solidFill>
                  <a:schemeClr val="tx2"/>
                </a:solidFill>
                <a:effectLst>
                  <a:outerShdw blurRad="38100" dist="38100" dir="2700000" algn="tl">
                    <a:srgbClr val="000000">
                      <a:alpha val="43137"/>
                    </a:srgbClr>
                  </a:outerShdw>
                </a:effectLst>
              </a:rPr>
              <a:t>(</a:t>
            </a:r>
            <a:r>
              <a:rPr lang="en-US" sz="2400" dirty="0">
                <a:solidFill>
                  <a:schemeClr val="tx2"/>
                </a:solidFill>
                <a:effectLst>
                  <a:outerShdw blurRad="38100" dist="38100" dir="2700000" algn="tl">
                    <a:srgbClr val="000000">
                      <a:alpha val="43137"/>
                    </a:srgbClr>
                  </a:outerShdw>
                </a:effectLst>
              </a:rPr>
              <a:t>Structured System Analysis</a:t>
            </a:r>
            <a:r>
              <a:rPr lang="en-US" sz="2400" dirty="0" smtClean="0">
                <a:solidFill>
                  <a:schemeClr val="tx2"/>
                </a:solidFill>
                <a:effectLst>
                  <a:outerShdw blurRad="38100" dist="38100" dir="2700000" algn="tl">
                    <a:srgbClr val="000000">
                      <a:alpha val="43137"/>
                    </a:srgbClr>
                  </a:outerShdw>
                </a:effectLst>
              </a:rPr>
              <a:t>)</a:t>
            </a:r>
            <a:endParaRPr lang="sr-Latn-RS" sz="2400" dirty="0">
              <a:solidFill>
                <a:schemeClr val="tx2"/>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78984339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611560" y="2564904"/>
            <a:ext cx="7465640" cy="3909048"/>
          </a:xfrm>
        </p:spPr>
        <p:txBody>
          <a:bodyPr>
            <a:noAutofit/>
          </a:bodyPr>
          <a:lstStyle/>
          <a:p>
            <a:pPr>
              <a:spcBef>
                <a:spcPts val="1800"/>
              </a:spcBef>
            </a:pPr>
            <a:r>
              <a:rPr lang="en-US" sz="2400" dirty="0" err="1" smtClean="0">
                <a:solidFill>
                  <a:srgbClr val="002060"/>
                </a:solidFill>
                <a:latin typeface="Cambria" pitchFamily="18" charset="0"/>
                <a:ea typeface="Cambria" pitchFamily="18" charset="0"/>
                <a:cs typeface="Arial" pitchFamily="34" charset="0"/>
              </a:rPr>
              <a:t>Koristi</a:t>
            </a:r>
            <a:r>
              <a:rPr lang="en-US" sz="2400" dirty="0" smtClean="0">
                <a:solidFill>
                  <a:srgbClr val="002060"/>
                </a:solidFill>
                <a:latin typeface="Cambria" pitchFamily="18" charset="0"/>
                <a:ea typeface="Cambria" pitchFamily="18" charset="0"/>
                <a:cs typeface="Arial" pitchFamily="34" charset="0"/>
              </a:rPr>
              <a:t> </a:t>
            </a:r>
            <a:r>
              <a:rPr lang="en-US" sz="2400" dirty="0">
                <a:solidFill>
                  <a:srgbClr val="002060"/>
                </a:solidFill>
                <a:latin typeface="Cambria" pitchFamily="18" charset="0"/>
                <a:ea typeface="Cambria" pitchFamily="18" charset="0"/>
                <a:cs typeface="Arial" pitchFamily="34" charset="0"/>
              </a:rPr>
              <a:t>se </a:t>
            </a:r>
            <a:r>
              <a:rPr lang="en-US" sz="2400" dirty="0" err="1">
                <a:solidFill>
                  <a:srgbClr val="002060"/>
                </a:solidFill>
                <a:latin typeface="Cambria" pitchFamily="18" charset="0"/>
                <a:ea typeface="Cambria" pitchFamily="18" charset="0"/>
                <a:cs typeface="Arial" pitchFamily="34" charset="0"/>
              </a:rPr>
              <a:t>za</a:t>
            </a:r>
            <a:r>
              <a:rPr lang="en-US" sz="2400" dirty="0">
                <a:solidFill>
                  <a:srgbClr val="002060"/>
                </a:solidFill>
                <a:latin typeface="Cambria" pitchFamily="18" charset="0"/>
                <a:ea typeface="Cambria" pitchFamily="18" charset="0"/>
                <a:cs typeface="Arial" pitchFamily="34" charset="0"/>
              </a:rPr>
              <a:t> </a:t>
            </a:r>
            <a:r>
              <a:rPr lang="en-US" sz="2400" dirty="0" err="1">
                <a:solidFill>
                  <a:srgbClr val="002060"/>
                </a:solidFill>
                <a:latin typeface="Cambria" pitchFamily="18" charset="0"/>
                <a:ea typeface="Cambria" pitchFamily="18" charset="0"/>
                <a:cs typeface="Arial" pitchFamily="34" charset="0"/>
              </a:rPr>
              <a:t>analizu</a:t>
            </a:r>
            <a:r>
              <a:rPr lang="en-US" sz="2400" dirty="0">
                <a:solidFill>
                  <a:srgbClr val="002060"/>
                </a:solidFill>
                <a:latin typeface="Cambria" pitchFamily="18" charset="0"/>
                <a:ea typeface="Cambria" pitchFamily="18" charset="0"/>
                <a:cs typeface="Arial" pitchFamily="34" charset="0"/>
              </a:rPr>
              <a:t> </a:t>
            </a:r>
            <a:r>
              <a:rPr lang="en-US" sz="2400" dirty="0" err="1">
                <a:solidFill>
                  <a:srgbClr val="002060"/>
                </a:solidFill>
                <a:latin typeface="Cambria" pitchFamily="18" charset="0"/>
                <a:ea typeface="Cambria" pitchFamily="18" charset="0"/>
                <a:cs typeface="Arial" pitchFamily="34" charset="0"/>
              </a:rPr>
              <a:t>postojećeg</a:t>
            </a:r>
            <a:r>
              <a:rPr lang="en-US" sz="2400" dirty="0">
                <a:solidFill>
                  <a:srgbClr val="002060"/>
                </a:solidFill>
                <a:latin typeface="Cambria" pitchFamily="18" charset="0"/>
                <a:ea typeface="Cambria" pitchFamily="18" charset="0"/>
                <a:cs typeface="Arial" pitchFamily="34" charset="0"/>
              </a:rPr>
              <a:t> </a:t>
            </a:r>
            <a:r>
              <a:rPr lang="en-US" sz="2400" dirty="0" err="1">
                <a:solidFill>
                  <a:srgbClr val="002060"/>
                </a:solidFill>
                <a:latin typeface="Cambria" pitchFamily="18" charset="0"/>
                <a:ea typeface="Cambria" pitchFamily="18" charset="0"/>
                <a:cs typeface="Arial" pitchFamily="34" charset="0"/>
              </a:rPr>
              <a:t>informacionog</a:t>
            </a:r>
            <a:r>
              <a:rPr lang="en-US" sz="2400" dirty="0">
                <a:solidFill>
                  <a:srgbClr val="002060"/>
                </a:solidFill>
                <a:latin typeface="Cambria" pitchFamily="18" charset="0"/>
                <a:ea typeface="Cambria" pitchFamily="18" charset="0"/>
                <a:cs typeface="Arial" pitchFamily="34" charset="0"/>
              </a:rPr>
              <a:t> </a:t>
            </a:r>
            <a:r>
              <a:rPr lang="en-US" sz="2400" dirty="0" err="1">
                <a:solidFill>
                  <a:srgbClr val="002060"/>
                </a:solidFill>
                <a:latin typeface="Cambria" pitchFamily="18" charset="0"/>
                <a:ea typeface="Cambria" pitchFamily="18" charset="0"/>
                <a:cs typeface="Arial" pitchFamily="34" charset="0"/>
              </a:rPr>
              <a:t>sistema</a:t>
            </a:r>
            <a:r>
              <a:rPr lang="en-US" sz="2400" dirty="0">
                <a:solidFill>
                  <a:srgbClr val="002060"/>
                </a:solidFill>
                <a:latin typeface="Cambria" pitchFamily="18" charset="0"/>
                <a:ea typeface="Cambria" pitchFamily="18" charset="0"/>
                <a:cs typeface="Arial" pitchFamily="34" charset="0"/>
              </a:rPr>
              <a:t> i </a:t>
            </a:r>
            <a:r>
              <a:rPr lang="en-US" sz="2400" dirty="0" err="1">
                <a:solidFill>
                  <a:srgbClr val="002060"/>
                </a:solidFill>
                <a:latin typeface="Cambria" pitchFamily="18" charset="0"/>
                <a:ea typeface="Cambria" pitchFamily="18" charset="0"/>
                <a:cs typeface="Arial" pitchFamily="34" charset="0"/>
              </a:rPr>
              <a:t>za</a:t>
            </a:r>
            <a:r>
              <a:rPr lang="en-US" sz="2400" dirty="0">
                <a:solidFill>
                  <a:srgbClr val="002060"/>
                </a:solidFill>
                <a:latin typeface="Cambria" pitchFamily="18" charset="0"/>
                <a:ea typeface="Cambria" pitchFamily="18" charset="0"/>
                <a:cs typeface="Arial" pitchFamily="34" charset="0"/>
              </a:rPr>
              <a:t> </a:t>
            </a:r>
            <a:r>
              <a:rPr lang="en-US" sz="2400" dirty="0" err="1">
                <a:solidFill>
                  <a:srgbClr val="002060"/>
                </a:solidFill>
                <a:latin typeface="Cambria" pitchFamily="18" charset="0"/>
                <a:ea typeface="Cambria" pitchFamily="18" charset="0"/>
                <a:cs typeface="Arial" pitchFamily="34" charset="0"/>
              </a:rPr>
              <a:t>izgradnju</a:t>
            </a:r>
            <a:r>
              <a:rPr lang="en-US" sz="2400" dirty="0">
                <a:solidFill>
                  <a:srgbClr val="002060"/>
                </a:solidFill>
                <a:latin typeface="Cambria" pitchFamily="18" charset="0"/>
                <a:ea typeface="Cambria" pitchFamily="18" charset="0"/>
                <a:cs typeface="Arial" pitchFamily="34" charset="0"/>
              </a:rPr>
              <a:t> </a:t>
            </a:r>
            <a:r>
              <a:rPr lang="en-US" sz="2400" dirty="0" err="1">
                <a:solidFill>
                  <a:srgbClr val="002060"/>
                </a:solidFill>
                <a:latin typeface="Cambria" pitchFamily="18" charset="0"/>
                <a:ea typeface="Cambria" pitchFamily="18" charset="0"/>
                <a:cs typeface="Arial" pitchFamily="34" charset="0"/>
              </a:rPr>
              <a:t>strukturnog</a:t>
            </a:r>
            <a:r>
              <a:rPr lang="en-US" sz="2400" dirty="0">
                <a:solidFill>
                  <a:srgbClr val="002060"/>
                </a:solidFill>
                <a:latin typeface="Cambria" pitchFamily="18" charset="0"/>
                <a:ea typeface="Cambria" pitchFamily="18" charset="0"/>
                <a:cs typeface="Arial" pitchFamily="34" charset="0"/>
              </a:rPr>
              <a:t> </a:t>
            </a:r>
            <a:r>
              <a:rPr lang="en-US" sz="2400" dirty="0" err="1">
                <a:solidFill>
                  <a:srgbClr val="002060"/>
                </a:solidFill>
                <a:latin typeface="Cambria" pitchFamily="18" charset="0"/>
                <a:ea typeface="Cambria" pitchFamily="18" charset="0"/>
                <a:cs typeface="Arial" pitchFamily="34" charset="0"/>
              </a:rPr>
              <a:t>modela</a:t>
            </a:r>
            <a:r>
              <a:rPr lang="en-US" sz="2400" dirty="0">
                <a:solidFill>
                  <a:srgbClr val="002060"/>
                </a:solidFill>
                <a:latin typeface="Cambria" pitchFamily="18" charset="0"/>
                <a:ea typeface="Cambria" pitchFamily="18" charset="0"/>
                <a:cs typeface="Arial" pitchFamily="34" charset="0"/>
              </a:rPr>
              <a:t> </a:t>
            </a:r>
            <a:r>
              <a:rPr lang="en-US" sz="2400" dirty="0" err="1">
                <a:solidFill>
                  <a:srgbClr val="002060"/>
                </a:solidFill>
                <a:latin typeface="Cambria" pitchFamily="18" charset="0"/>
                <a:ea typeface="Cambria" pitchFamily="18" charset="0"/>
                <a:cs typeface="Arial" pitchFamily="34" charset="0"/>
              </a:rPr>
              <a:t>procesa</a:t>
            </a:r>
            <a:r>
              <a:rPr lang="en-US" sz="2400" dirty="0">
                <a:solidFill>
                  <a:srgbClr val="002060"/>
                </a:solidFill>
                <a:latin typeface="Cambria" pitchFamily="18" charset="0"/>
                <a:ea typeface="Cambria" pitchFamily="18" charset="0"/>
                <a:cs typeface="Arial" pitchFamily="34" charset="0"/>
              </a:rPr>
              <a:t> </a:t>
            </a:r>
            <a:r>
              <a:rPr lang="en-US" sz="2400" dirty="0" err="1">
                <a:solidFill>
                  <a:srgbClr val="002060"/>
                </a:solidFill>
                <a:latin typeface="Cambria" pitchFamily="18" charset="0"/>
                <a:ea typeface="Cambria" pitchFamily="18" charset="0"/>
                <a:cs typeface="Arial" pitchFamily="34" charset="0"/>
              </a:rPr>
              <a:t>sistema</a:t>
            </a:r>
            <a:r>
              <a:rPr lang="en-US" sz="2400" dirty="0">
                <a:solidFill>
                  <a:srgbClr val="002060"/>
                </a:solidFill>
                <a:latin typeface="Cambria" pitchFamily="18" charset="0"/>
                <a:ea typeface="Cambria" pitchFamily="18" charset="0"/>
                <a:cs typeface="Arial" pitchFamily="34" charset="0"/>
              </a:rPr>
              <a:t>. </a:t>
            </a:r>
            <a:r>
              <a:rPr lang="en-US" sz="2400" dirty="0" err="1">
                <a:solidFill>
                  <a:srgbClr val="002060"/>
                </a:solidFill>
                <a:latin typeface="Cambria" pitchFamily="18" charset="0"/>
                <a:ea typeface="Cambria" pitchFamily="18" charset="0"/>
                <a:cs typeface="Arial" pitchFamily="34" charset="0"/>
              </a:rPr>
              <a:t>Rezultat</a:t>
            </a:r>
            <a:r>
              <a:rPr lang="en-US" sz="2400" dirty="0">
                <a:solidFill>
                  <a:srgbClr val="002060"/>
                </a:solidFill>
                <a:latin typeface="Cambria" pitchFamily="18" charset="0"/>
                <a:ea typeface="Cambria" pitchFamily="18" charset="0"/>
                <a:cs typeface="Arial" pitchFamily="34" charset="0"/>
              </a:rPr>
              <a:t> </a:t>
            </a:r>
            <a:r>
              <a:rPr lang="en-US" sz="2400" dirty="0" err="1">
                <a:solidFill>
                  <a:srgbClr val="002060"/>
                </a:solidFill>
                <a:latin typeface="Cambria" pitchFamily="18" charset="0"/>
                <a:ea typeface="Cambria" pitchFamily="18" charset="0"/>
                <a:cs typeface="Arial" pitchFamily="34" charset="0"/>
              </a:rPr>
              <a:t>primene</a:t>
            </a:r>
            <a:r>
              <a:rPr lang="en-US" sz="2400" dirty="0">
                <a:solidFill>
                  <a:srgbClr val="002060"/>
                </a:solidFill>
                <a:latin typeface="Cambria" pitchFamily="18" charset="0"/>
                <a:ea typeface="Cambria" pitchFamily="18" charset="0"/>
                <a:cs typeface="Arial" pitchFamily="34" charset="0"/>
              </a:rPr>
              <a:t> SSA je </a:t>
            </a:r>
            <a:r>
              <a:rPr lang="en-US" sz="2400" dirty="0" err="1">
                <a:solidFill>
                  <a:srgbClr val="002060"/>
                </a:solidFill>
                <a:latin typeface="Cambria" pitchFamily="18" charset="0"/>
                <a:ea typeface="Cambria" pitchFamily="18" charset="0"/>
                <a:cs typeface="Arial" pitchFamily="34" charset="0"/>
              </a:rPr>
              <a:t>funkcionalna</a:t>
            </a:r>
            <a:r>
              <a:rPr lang="en-US" sz="2400" dirty="0">
                <a:solidFill>
                  <a:srgbClr val="002060"/>
                </a:solidFill>
                <a:latin typeface="Cambria" pitchFamily="18" charset="0"/>
                <a:ea typeface="Cambria" pitchFamily="18" charset="0"/>
                <a:cs typeface="Arial" pitchFamily="34" charset="0"/>
              </a:rPr>
              <a:t> </a:t>
            </a:r>
            <a:r>
              <a:rPr lang="en-US" sz="2400" dirty="0" err="1">
                <a:solidFill>
                  <a:srgbClr val="002060"/>
                </a:solidFill>
                <a:latin typeface="Cambria" pitchFamily="18" charset="0"/>
                <a:ea typeface="Cambria" pitchFamily="18" charset="0"/>
                <a:cs typeface="Arial" pitchFamily="34" charset="0"/>
              </a:rPr>
              <a:t>specifikacija</a:t>
            </a:r>
            <a:r>
              <a:rPr lang="en-US" sz="2400" dirty="0">
                <a:solidFill>
                  <a:srgbClr val="002060"/>
                </a:solidFill>
                <a:latin typeface="Cambria" pitchFamily="18" charset="0"/>
                <a:ea typeface="Cambria" pitchFamily="18" charset="0"/>
                <a:cs typeface="Arial" pitchFamily="34" charset="0"/>
              </a:rPr>
              <a:t>, </a:t>
            </a:r>
            <a:r>
              <a:rPr lang="en-US" sz="2400" dirty="0" err="1">
                <a:solidFill>
                  <a:srgbClr val="002060"/>
                </a:solidFill>
                <a:latin typeface="Cambria" pitchFamily="18" charset="0"/>
                <a:ea typeface="Cambria" pitchFamily="18" charset="0"/>
                <a:cs typeface="Arial" pitchFamily="34" charset="0"/>
              </a:rPr>
              <a:t>tj</a:t>
            </a:r>
            <a:r>
              <a:rPr lang="en-US" sz="2400" dirty="0">
                <a:solidFill>
                  <a:srgbClr val="002060"/>
                </a:solidFill>
                <a:latin typeface="Cambria" pitchFamily="18" charset="0"/>
                <a:ea typeface="Cambria" pitchFamily="18" charset="0"/>
                <a:cs typeface="Arial" pitchFamily="34" charset="0"/>
              </a:rPr>
              <a:t>. </a:t>
            </a:r>
            <a:r>
              <a:rPr lang="en-US" sz="2400" dirty="0" err="1">
                <a:solidFill>
                  <a:srgbClr val="002060"/>
                </a:solidFill>
                <a:latin typeface="Cambria" pitchFamily="18" charset="0"/>
                <a:ea typeface="Cambria" pitchFamily="18" charset="0"/>
                <a:cs typeface="Arial" pitchFamily="34" charset="0"/>
              </a:rPr>
              <a:t>za</a:t>
            </a:r>
            <a:r>
              <a:rPr lang="en-US" sz="2400" dirty="0">
                <a:solidFill>
                  <a:srgbClr val="002060"/>
                </a:solidFill>
                <a:latin typeface="Cambria" pitchFamily="18" charset="0"/>
                <a:ea typeface="Cambria" pitchFamily="18" charset="0"/>
                <a:cs typeface="Arial" pitchFamily="34" charset="0"/>
              </a:rPr>
              <a:t> </a:t>
            </a:r>
            <a:r>
              <a:rPr lang="en-US" sz="2400" dirty="0" err="1">
                <a:solidFill>
                  <a:srgbClr val="002060"/>
                </a:solidFill>
                <a:latin typeface="Cambria" pitchFamily="18" charset="0"/>
                <a:ea typeface="Cambria" pitchFamily="18" charset="0"/>
                <a:cs typeface="Arial" pitchFamily="34" charset="0"/>
              </a:rPr>
              <a:t>izradu</a:t>
            </a:r>
            <a:r>
              <a:rPr lang="en-US" sz="2400" dirty="0">
                <a:solidFill>
                  <a:srgbClr val="002060"/>
                </a:solidFill>
                <a:latin typeface="Cambria" pitchFamily="18" charset="0"/>
                <a:ea typeface="Cambria" pitchFamily="18" charset="0"/>
                <a:cs typeface="Arial" pitchFamily="34" charset="0"/>
              </a:rPr>
              <a:t> </a:t>
            </a:r>
            <a:r>
              <a:rPr lang="en-US" sz="2400" dirty="0" err="1">
                <a:solidFill>
                  <a:srgbClr val="002060"/>
                </a:solidFill>
                <a:latin typeface="Cambria" pitchFamily="18" charset="0"/>
                <a:ea typeface="Cambria" pitchFamily="18" charset="0"/>
                <a:cs typeface="Arial" pitchFamily="34" charset="0"/>
              </a:rPr>
              <a:t>funkcionalne</a:t>
            </a:r>
            <a:r>
              <a:rPr lang="en-US" sz="2400" dirty="0">
                <a:solidFill>
                  <a:srgbClr val="002060"/>
                </a:solidFill>
                <a:latin typeface="Cambria" pitchFamily="18" charset="0"/>
                <a:ea typeface="Cambria" pitchFamily="18" charset="0"/>
                <a:cs typeface="Arial" pitchFamily="34" charset="0"/>
              </a:rPr>
              <a:t> </a:t>
            </a:r>
            <a:r>
              <a:rPr lang="en-US" sz="2400" dirty="0" err="1">
                <a:solidFill>
                  <a:srgbClr val="002060"/>
                </a:solidFill>
                <a:latin typeface="Cambria" pitchFamily="18" charset="0"/>
                <a:ea typeface="Cambria" pitchFamily="18" charset="0"/>
                <a:cs typeface="Arial" pitchFamily="34" charset="0"/>
              </a:rPr>
              <a:t>specifikacije</a:t>
            </a:r>
            <a:r>
              <a:rPr lang="en-US" sz="2400" dirty="0">
                <a:solidFill>
                  <a:srgbClr val="002060"/>
                </a:solidFill>
                <a:latin typeface="Cambria" pitchFamily="18" charset="0"/>
                <a:ea typeface="Cambria" pitchFamily="18" charset="0"/>
                <a:cs typeface="Arial" pitchFamily="34" charset="0"/>
              </a:rPr>
              <a:t> </a:t>
            </a:r>
            <a:r>
              <a:rPr lang="en-US" sz="2400" dirty="0" err="1">
                <a:solidFill>
                  <a:srgbClr val="002060"/>
                </a:solidFill>
                <a:latin typeface="Cambria" pitchFamily="18" charset="0"/>
                <a:ea typeface="Cambria" pitchFamily="18" charset="0"/>
                <a:cs typeface="Arial" pitchFamily="34" charset="0"/>
              </a:rPr>
              <a:t>potrebno</a:t>
            </a:r>
            <a:r>
              <a:rPr lang="en-US" sz="2400" dirty="0">
                <a:solidFill>
                  <a:srgbClr val="002060"/>
                </a:solidFill>
                <a:latin typeface="Cambria" pitchFamily="18" charset="0"/>
                <a:ea typeface="Cambria" pitchFamily="18" charset="0"/>
                <a:cs typeface="Arial" pitchFamily="34" charset="0"/>
              </a:rPr>
              <a:t> je </a:t>
            </a:r>
            <a:r>
              <a:rPr lang="en-US" sz="2400" dirty="0" err="1">
                <a:solidFill>
                  <a:srgbClr val="002060"/>
                </a:solidFill>
                <a:latin typeface="Cambria" pitchFamily="18" charset="0"/>
                <a:ea typeface="Cambria" pitchFamily="18" charset="0"/>
                <a:cs typeface="Arial" pitchFamily="34" charset="0"/>
              </a:rPr>
              <a:t>definisati</a:t>
            </a:r>
            <a:r>
              <a:rPr lang="en-US" sz="2400" dirty="0">
                <a:solidFill>
                  <a:srgbClr val="002060"/>
                </a:solidFill>
                <a:latin typeface="Cambria" pitchFamily="18" charset="0"/>
                <a:ea typeface="Cambria" pitchFamily="18" charset="0"/>
                <a:cs typeface="Arial" pitchFamily="34" charset="0"/>
              </a:rPr>
              <a:t> </a:t>
            </a:r>
            <a:r>
              <a:rPr lang="en-US" sz="2400" dirty="0" err="1">
                <a:solidFill>
                  <a:srgbClr val="002060"/>
                </a:solidFill>
                <a:latin typeface="Cambria" pitchFamily="18" charset="0"/>
                <a:ea typeface="Cambria" pitchFamily="18" charset="0"/>
                <a:cs typeface="Arial" pitchFamily="34" charset="0"/>
              </a:rPr>
              <a:t>funkciju</a:t>
            </a:r>
            <a:r>
              <a:rPr lang="en-US" sz="2400" dirty="0">
                <a:solidFill>
                  <a:srgbClr val="002060"/>
                </a:solidFill>
                <a:latin typeface="Cambria" pitchFamily="18" charset="0"/>
                <a:ea typeface="Cambria" pitchFamily="18" charset="0"/>
                <a:cs typeface="Arial" pitchFamily="34" charset="0"/>
              </a:rPr>
              <a:t> </a:t>
            </a:r>
            <a:r>
              <a:rPr lang="en-US" sz="2400" dirty="0" err="1">
                <a:solidFill>
                  <a:srgbClr val="002060"/>
                </a:solidFill>
                <a:latin typeface="Cambria" pitchFamily="18" charset="0"/>
                <a:ea typeface="Cambria" pitchFamily="18" charset="0"/>
                <a:cs typeface="Arial" pitchFamily="34" charset="0"/>
              </a:rPr>
              <a:t>odnosno</a:t>
            </a:r>
            <a:r>
              <a:rPr lang="en-US" sz="2400" dirty="0">
                <a:solidFill>
                  <a:srgbClr val="002060"/>
                </a:solidFill>
                <a:latin typeface="Cambria" pitchFamily="18" charset="0"/>
                <a:ea typeface="Cambria" pitchFamily="18" charset="0"/>
                <a:cs typeface="Arial" pitchFamily="34" charset="0"/>
              </a:rPr>
              <a:t> </a:t>
            </a:r>
            <a:r>
              <a:rPr lang="en-US" sz="2400" dirty="0" err="1">
                <a:solidFill>
                  <a:srgbClr val="002060"/>
                </a:solidFill>
                <a:latin typeface="Cambria" pitchFamily="18" charset="0"/>
                <a:ea typeface="Cambria" pitchFamily="18" charset="0"/>
                <a:cs typeface="Arial" pitchFamily="34" charset="0"/>
              </a:rPr>
              <a:t>procese</a:t>
            </a:r>
            <a:r>
              <a:rPr lang="en-US" sz="2400" dirty="0">
                <a:solidFill>
                  <a:srgbClr val="002060"/>
                </a:solidFill>
                <a:latin typeface="Cambria" pitchFamily="18" charset="0"/>
                <a:ea typeface="Cambria" pitchFamily="18" charset="0"/>
                <a:cs typeface="Arial" pitchFamily="34" charset="0"/>
              </a:rPr>
              <a:t>. </a:t>
            </a:r>
            <a:endParaRPr lang="sr-Latn-RS" sz="2400" dirty="0" smtClean="0">
              <a:solidFill>
                <a:srgbClr val="002060"/>
              </a:solidFill>
              <a:latin typeface="Cambria" pitchFamily="18" charset="0"/>
              <a:ea typeface="Cambria" pitchFamily="18" charset="0"/>
              <a:cs typeface="Arial" pitchFamily="34" charset="0"/>
            </a:endParaRPr>
          </a:p>
          <a:p>
            <a:pPr>
              <a:spcBef>
                <a:spcPts val="1800"/>
              </a:spcBef>
            </a:pPr>
            <a:r>
              <a:rPr lang="en-US" sz="2400" b="1" dirty="0" err="1" smtClean="0">
                <a:solidFill>
                  <a:srgbClr val="002060"/>
                </a:solidFill>
                <a:latin typeface="Cambria" pitchFamily="18" charset="0"/>
                <a:ea typeface="Cambria" pitchFamily="18" charset="0"/>
                <a:cs typeface="Arial" pitchFamily="34" charset="0"/>
              </a:rPr>
              <a:t>Funkcija</a:t>
            </a:r>
            <a:r>
              <a:rPr lang="en-US" sz="2400" b="1" dirty="0" smtClean="0">
                <a:solidFill>
                  <a:srgbClr val="002060"/>
                </a:solidFill>
                <a:latin typeface="Cambria" pitchFamily="18" charset="0"/>
                <a:ea typeface="Cambria" pitchFamily="18" charset="0"/>
                <a:cs typeface="Arial" pitchFamily="34" charset="0"/>
              </a:rPr>
              <a:t> </a:t>
            </a:r>
            <a:r>
              <a:rPr lang="en-US" sz="2400" dirty="0">
                <a:solidFill>
                  <a:srgbClr val="002060"/>
                </a:solidFill>
                <a:latin typeface="Cambria" pitchFamily="18" charset="0"/>
                <a:ea typeface="Cambria" pitchFamily="18" charset="0"/>
                <a:cs typeface="Arial" pitchFamily="34" charset="0"/>
              </a:rPr>
              <a:t>se </a:t>
            </a:r>
            <a:r>
              <a:rPr lang="en-US" sz="2400" dirty="0" err="1">
                <a:solidFill>
                  <a:srgbClr val="002060"/>
                </a:solidFill>
                <a:latin typeface="Cambria" pitchFamily="18" charset="0"/>
                <a:ea typeface="Cambria" pitchFamily="18" charset="0"/>
                <a:cs typeface="Arial" pitchFamily="34" charset="0"/>
              </a:rPr>
              <a:t>može</a:t>
            </a:r>
            <a:r>
              <a:rPr lang="en-US" sz="2400" dirty="0">
                <a:solidFill>
                  <a:srgbClr val="002060"/>
                </a:solidFill>
                <a:latin typeface="Cambria" pitchFamily="18" charset="0"/>
                <a:ea typeface="Cambria" pitchFamily="18" charset="0"/>
                <a:cs typeface="Arial" pitchFamily="34" charset="0"/>
              </a:rPr>
              <a:t> </a:t>
            </a:r>
            <a:r>
              <a:rPr lang="en-US" sz="2400" dirty="0" err="1">
                <a:solidFill>
                  <a:srgbClr val="002060"/>
                </a:solidFill>
                <a:latin typeface="Cambria" pitchFamily="18" charset="0"/>
                <a:ea typeface="Cambria" pitchFamily="18" charset="0"/>
                <a:cs typeface="Arial" pitchFamily="34" charset="0"/>
              </a:rPr>
              <a:t>definisati</a:t>
            </a:r>
            <a:r>
              <a:rPr lang="en-US" sz="2400" dirty="0">
                <a:solidFill>
                  <a:srgbClr val="002060"/>
                </a:solidFill>
                <a:latin typeface="Cambria" pitchFamily="18" charset="0"/>
                <a:ea typeface="Cambria" pitchFamily="18" charset="0"/>
                <a:cs typeface="Arial" pitchFamily="34" charset="0"/>
              </a:rPr>
              <a:t> </a:t>
            </a:r>
            <a:r>
              <a:rPr lang="en-US" sz="2400" dirty="0" err="1">
                <a:solidFill>
                  <a:srgbClr val="002060"/>
                </a:solidFill>
                <a:latin typeface="Cambria" pitchFamily="18" charset="0"/>
                <a:ea typeface="Cambria" pitchFamily="18" charset="0"/>
                <a:cs typeface="Arial" pitchFamily="34" charset="0"/>
              </a:rPr>
              <a:t>kao</a:t>
            </a:r>
            <a:r>
              <a:rPr lang="en-US" sz="2400" dirty="0">
                <a:solidFill>
                  <a:srgbClr val="002060"/>
                </a:solidFill>
                <a:latin typeface="Cambria" pitchFamily="18" charset="0"/>
                <a:ea typeface="Cambria" pitchFamily="18" charset="0"/>
                <a:cs typeface="Arial" pitchFamily="34" charset="0"/>
              </a:rPr>
              <a:t> </a:t>
            </a:r>
            <a:r>
              <a:rPr lang="en-US" sz="2400" dirty="0" err="1">
                <a:solidFill>
                  <a:srgbClr val="002060"/>
                </a:solidFill>
                <a:latin typeface="Cambria" pitchFamily="18" charset="0"/>
                <a:ea typeface="Cambria" pitchFamily="18" charset="0"/>
                <a:cs typeface="Arial" pitchFamily="34" charset="0"/>
              </a:rPr>
              <a:t>proces</a:t>
            </a:r>
            <a:r>
              <a:rPr lang="en-US" sz="2400" dirty="0">
                <a:solidFill>
                  <a:srgbClr val="002060"/>
                </a:solidFill>
                <a:latin typeface="Cambria" pitchFamily="18" charset="0"/>
                <a:ea typeface="Cambria" pitchFamily="18" charset="0"/>
                <a:cs typeface="Arial" pitchFamily="34" charset="0"/>
              </a:rPr>
              <a:t> </a:t>
            </a:r>
            <a:r>
              <a:rPr lang="en-US" sz="2400" dirty="0" err="1">
                <a:solidFill>
                  <a:srgbClr val="002060"/>
                </a:solidFill>
                <a:latin typeface="Cambria" pitchFamily="18" charset="0"/>
                <a:ea typeface="Cambria" pitchFamily="18" charset="0"/>
                <a:cs typeface="Arial" pitchFamily="34" charset="0"/>
              </a:rPr>
              <a:t>ili</a:t>
            </a:r>
            <a:r>
              <a:rPr lang="en-US" sz="2400" dirty="0">
                <a:solidFill>
                  <a:srgbClr val="002060"/>
                </a:solidFill>
                <a:latin typeface="Cambria" pitchFamily="18" charset="0"/>
                <a:ea typeface="Cambria" pitchFamily="18" charset="0"/>
                <a:cs typeface="Arial" pitchFamily="34" charset="0"/>
              </a:rPr>
              <a:t> </a:t>
            </a:r>
            <a:r>
              <a:rPr lang="en-US" sz="2400" dirty="0" err="1">
                <a:solidFill>
                  <a:srgbClr val="002060"/>
                </a:solidFill>
                <a:latin typeface="Cambria" pitchFamily="18" charset="0"/>
                <a:ea typeface="Cambria" pitchFamily="18" charset="0"/>
                <a:cs typeface="Arial" pitchFamily="34" charset="0"/>
              </a:rPr>
              <a:t>skup</a:t>
            </a:r>
            <a:r>
              <a:rPr lang="en-US" sz="2400" dirty="0">
                <a:solidFill>
                  <a:srgbClr val="002060"/>
                </a:solidFill>
                <a:latin typeface="Cambria" pitchFamily="18" charset="0"/>
                <a:ea typeface="Cambria" pitchFamily="18" charset="0"/>
                <a:cs typeface="Arial" pitchFamily="34" charset="0"/>
              </a:rPr>
              <a:t> </a:t>
            </a:r>
            <a:r>
              <a:rPr lang="en-US" sz="2400" dirty="0" err="1">
                <a:solidFill>
                  <a:srgbClr val="002060"/>
                </a:solidFill>
                <a:latin typeface="Cambria" pitchFamily="18" charset="0"/>
                <a:ea typeface="Cambria" pitchFamily="18" charset="0"/>
                <a:cs typeface="Arial" pitchFamily="34" charset="0"/>
              </a:rPr>
              <a:t>procesa</a:t>
            </a:r>
            <a:r>
              <a:rPr lang="en-US" sz="2400" dirty="0">
                <a:solidFill>
                  <a:srgbClr val="002060"/>
                </a:solidFill>
                <a:latin typeface="Cambria" pitchFamily="18" charset="0"/>
                <a:ea typeface="Cambria" pitchFamily="18" charset="0"/>
                <a:cs typeface="Arial" pitchFamily="34" charset="0"/>
              </a:rPr>
              <a:t> </a:t>
            </a:r>
            <a:r>
              <a:rPr lang="en-US" sz="2400" dirty="0" err="1">
                <a:solidFill>
                  <a:srgbClr val="002060"/>
                </a:solidFill>
                <a:latin typeface="Cambria" pitchFamily="18" charset="0"/>
                <a:ea typeface="Cambria" pitchFamily="18" charset="0"/>
                <a:cs typeface="Arial" pitchFamily="34" charset="0"/>
              </a:rPr>
              <a:t>koji</a:t>
            </a:r>
            <a:r>
              <a:rPr lang="en-US" sz="2400" dirty="0">
                <a:solidFill>
                  <a:srgbClr val="002060"/>
                </a:solidFill>
                <a:latin typeface="Cambria" pitchFamily="18" charset="0"/>
                <a:ea typeface="Cambria" pitchFamily="18" charset="0"/>
                <a:cs typeface="Arial" pitchFamily="34" charset="0"/>
              </a:rPr>
              <a:t> </a:t>
            </a:r>
            <a:r>
              <a:rPr lang="en-US" sz="2400" dirty="0" err="1">
                <a:solidFill>
                  <a:srgbClr val="002060"/>
                </a:solidFill>
                <a:latin typeface="Cambria" pitchFamily="18" charset="0"/>
                <a:ea typeface="Cambria" pitchFamily="18" charset="0"/>
                <a:cs typeface="Arial" pitchFamily="34" charset="0"/>
              </a:rPr>
              <a:t>koristi</a:t>
            </a:r>
            <a:r>
              <a:rPr lang="en-US" sz="2400" dirty="0">
                <a:solidFill>
                  <a:srgbClr val="002060"/>
                </a:solidFill>
                <a:latin typeface="Cambria" pitchFamily="18" charset="0"/>
                <a:ea typeface="Cambria" pitchFamily="18" charset="0"/>
                <a:cs typeface="Arial" pitchFamily="34" charset="0"/>
              </a:rPr>
              <a:t> </a:t>
            </a:r>
            <a:r>
              <a:rPr lang="en-US" sz="2400" dirty="0" err="1">
                <a:solidFill>
                  <a:srgbClr val="002060"/>
                </a:solidFill>
                <a:latin typeface="Cambria" pitchFamily="18" charset="0"/>
                <a:ea typeface="Cambria" pitchFamily="18" charset="0"/>
                <a:cs typeface="Arial" pitchFamily="34" charset="0"/>
              </a:rPr>
              <a:t>ulaz</a:t>
            </a:r>
            <a:r>
              <a:rPr lang="en-US" sz="2400" dirty="0">
                <a:solidFill>
                  <a:srgbClr val="002060"/>
                </a:solidFill>
                <a:latin typeface="Cambria" pitchFamily="18" charset="0"/>
                <a:ea typeface="Cambria" pitchFamily="18" charset="0"/>
                <a:cs typeface="Arial" pitchFamily="34" charset="0"/>
              </a:rPr>
              <a:t> da bi </a:t>
            </a:r>
            <a:r>
              <a:rPr lang="en-US" sz="2400" dirty="0" err="1">
                <a:solidFill>
                  <a:srgbClr val="002060"/>
                </a:solidFill>
                <a:latin typeface="Cambria" pitchFamily="18" charset="0"/>
                <a:ea typeface="Cambria" pitchFamily="18" charset="0"/>
                <a:cs typeface="Arial" pitchFamily="34" charset="0"/>
              </a:rPr>
              <a:t>ga</a:t>
            </a:r>
            <a:r>
              <a:rPr lang="en-US" sz="2400" dirty="0">
                <a:solidFill>
                  <a:srgbClr val="002060"/>
                </a:solidFill>
                <a:latin typeface="Cambria" pitchFamily="18" charset="0"/>
                <a:ea typeface="Cambria" pitchFamily="18" charset="0"/>
                <a:cs typeface="Arial" pitchFamily="34" charset="0"/>
              </a:rPr>
              <a:t> </a:t>
            </a:r>
            <a:r>
              <a:rPr lang="en-US" sz="2400" dirty="0" err="1">
                <a:solidFill>
                  <a:srgbClr val="002060"/>
                </a:solidFill>
                <a:latin typeface="Cambria" pitchFamily="18" charset="0"/>
                <a:ea typeface="Cambria" pitchFamily="18" charset="0"/>
                <a:cs typeface="Arial" pitchFamily="34" charset="0"/>
              </a:rPr>
              <a:t>na</a:t>
            </a:r>
            <a:r>
              <a:rPr lang="en-US" sz="2400" dirty="0">
                <a:solidFill>
                  <a:srgbClr val="002060"/>
                </a:solidFill>
                <a:latin typeface="Cambria" pitchFamily="18" charset="0"/>
                <a:ea typeface="Cambria" pitchFamily="18" charset="0"/>
                <a:cs typeface="Arial" pitchFamily="34" charset="0"/>
              </a:rPr>
              <a:t> </a:t>
            </a:r>
            <a:r>
              <a:rPr lang="en-US" sz="2400" dirty="0" err="1">
                <a:solidFill>
                  <a:srgbClr val="002060"/>
                </a:solidFill>
                <a:latin typeface="Cambria" pitchFamily="18" charset="0"/>
                <a:ea typeface="Cambria" pitchFamily="18" charset="0"/>
                <a:cs typeface="Arial" pitchFamily="34" charset="0"/>
              </a:rPr>
              <a:t>efikasan</a:t>
            </a:r>
            <a:r>
              <a:rPr lang="en-US" sz="2400" dirty="0">
                <a:solidFill>
                  <a:srgbClr val="002060"/>
                </a:solidFill>
                <a:latin typeface="Cambria" pitchFamily="18" charset="0"/>
                <a:ea typeface="Cambria" pitchFamily="18" charset="0"/>
                <a:cs typeface="Arial" pitchFamily="34" charset="0"/>
              </a:rPr>
              <a:t> </a:t>
            </a:r>
            <a:r>
              <a:rPr lang="en-US" sz="2400" dirty="0" err="1">
                <a:solidFill>
                  <a:srgbClr val="002060"/>
                </a:solidFill>
                <a:latin typeface="Cambria" pitchFamily="18" charset="0"/>
                <a:ea typeface="Cambria" pitchFamily="18" charset="0"/>
                <a:cs typeface="Arial" pitchFamily="34" charset="0"/>
              </a:rPr>
              <a:t>način</a:t>
            </a:r>
            <a:r>
              <a:rPr lang="en-US" sz="2400" dirty="0">
                <a:solidFill>
                  <a:srgbClr val="002060"/>
                </a:solidFill>
                <a:latin typeface="Cambria" pitchFamily="18" charset="0"/>
                <a:ea typeface="Cambria" pitchFamily="18" charset="0"/>
                <a:cs typeface="Arial" pitchFamily="34" charset="0"/>
              </a:rPr>
              <a:t> </a:t>
            </a:r>
            <a:r>
              <a:rPr lang="en-US" sz="2400" dirty="0" err="1">
                <a:solidFill>
                  <a:srgbClr val="002060"/>
                </a:solidFill>
                <a:latin typeface="Cambria" pitchFamily="18" charset="0"/>
                <a:ea typeface="Cambria" pitchFamily="18" charset="0"/>
                <a:cs typeface="Arial" pitchFamily="34" charset="0"/>
              </a:rPr>
              <a:t>transformisao</a:t>
            </a:r>
            <a:r>
              <a:rPr lang="en-US" sz="2400" dirty="0">
                <a:solidFill>
                  <a:srgbClr val="002060"/>
                </a:solidFill>
                <a:latin typeface="Cambria" pitchFamily="18" charset="0"/>
                <a:ea typeface="Cambria" pitchFamily="18" charset="0"/>
                <a:cs typeface="Arial" pitchFamily="34" charset="0"/>
              </a:rPr>
              <a:t> u </a:t>
            </a:r>
            <a:r>
              <a:rPr lang="en-US" sz="2400" dirty="0" err="1">
                <a:solidFill>
                  <a:srgbClr val="002060"/>
                </a:solidFill>
                <a:latin typeface="Cambria" pitchFamily="18" charset="0"/>
                <a:ea typeface="Cambria" pitchFamily="18" charset="0"/>
                <a:cs typeface="Arial" pitchFamily="34" charset="0"/>
              </a:rPr>
              <a:t>izlaz</a:t>
            </a:r>
            <a:r>
              <a:rPr lang="en-US" sz="2400" dirty="0">
                <a:solidFill>
                  <a:srgbClr val="002060"/>
                </a:solidFill>
                <a:latin typeface="Cambria" pitchFamily="18" charset="0"/>
                <a:ea typeface="Cambria" pitchFamily="18" charset="0"/>
                <a:cs typeface="Arial" pitchFamily="34" charset="0"/>
              </a:rPr>
              <a:t>. </a:t>
            </a:r>
            <a:endParaRPr lang="sr-Latn-RS" sz="2400" dirty="0" smtClean="0">
              <a:solidFill>
                <a:srgbClr val="002060"/>
              </a:solidFill>
              <a:latin typeface="Cambria" pitchFamily="18" charset="0"/>
              <a:ea typeface="Cambria" pitchFamily="18" charset="0"/>
              <a:cs typeface="Arial" pitchFamily="34" charset="0"/>
            </a:endParaRPr>
          </a:p>
        </p:txBody>
      </p:sp>
      <p:sp>
        <p:nvSpPr>
          <p:cNvPr id="4" name="Title 1"/>
          <p:cNvSpPr txBox="1">
            <a:spLocks/>
          </p:cNvSpPr>
          <p:nvPr/>
        </p:nvSpPr>
        <p:spPr>
          <a:xfrm>
            <a:off x="611560" y="1268760"/>
            <a:ext cx="7846640" cy="1008112"/>
          </a:xfrm>
          <a:prstGeom prst="rect">
            <a:avLst/>
          </a:prstGeom>
        </p:spPr>
        <p:txBody>
          <a:bodyPr vert="horz" lIns="91440" tIns="45720" rIns="91440" bIns="45720" rtlCol="0" anchor="ctr">
            <a:normAutofit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200" dirty="0">
                <a:solidFill>
                  <a:srgbClr val="002060"/>
                </a:solidFill>
                <a:latin typeface="Cambria" pitchFamily="18" charset="0"/>
                <a:ea typeface="Cambria" pitchFamily="18" charset="0"/>
              </a:rPr>
              <a:t>SSA (Structured System Analysis) - </a:t>
            </a:r>
            <a:r>
              <a:rPr lang="en-US" sz="3200" dirty="0" err="1">
                <a:solidFill>
                  <a:srgbClr val="002060"/>
                </a:solidFill>
                <a:latin typeface="Cambria" pitchFamily="18" charset="0"/>
                <a:ea typeface="Cambria" pitchFamily="18" charset="0"/>
              </a:rPr>
              <a:t>metod</a:t>
            </a:r>
            <a:r>
              <a:rPr lang="en-US" sz="3200" dirty="0">
                <a:solidFill>
                  <a:srgbClr val="002060"/>
                </a:solidFill>
                <a:latin typeface="Cambria" pitchFamily="18" charset="0"/>
                <a:ea typeface="Cambria" pitchFamily="18" charset="0"/>
              </a:rPr>
              <a:t> </a:t>
            </a:r>
            <a:r>
              <a:rPr lang="en-US" sz="3200" dirty="0" err="1">
                <a:solidFill>
                  <a:srgbClr val="002060"/>
                </a:solidFill>
                <a:latin typeface="Cambria" pitchFamily="18" charset="0"/>
                <a:ea typeface="Cambria" pitchFamily="18" charset="0"/>
              </a:rPr>
              <a:t>strukturne</a:t>
            </a:r>
            <a:r>
              <a:rPr lang="en-US" sz="3200" dirty="0">
                <a:solidFill>
                  <a:srgbClr val="002060"/>
                </a:solidFill>
                <a:latin typeface="Cambria" pitchFamily="18" charset="0"/>
                <a:ea typeface="Cambria" pitchFamily="18" charset="0"/>
              </a:rPr>
              <a:t> </a:t>
            </a:r>
            <a:r>
              <a:rPr lang="en-US" sz="3200" dirty="0" err="1">
                <a:solidFill>
                  <a:srgbClr val="002060"/>
                </a:solidFill>
                <a:latin typeface="Cambria" pitchFamily="18" charset="0"/>
                <a:ea typeface="Cambria" pitchFamily="18" charset="0"/>
              </a:rPr>
              <a:t>analize</a:t>
            </a:r>
            <a:r>
              <a:rPr lang="en-US" sz="3200" dirty="0">
                <a:solidFill>
                  <a:srgbClr val="002060"/>
                </a:solidFill>
                <a:latin typeface="Cambria" pitchFamily="18" charset="0"/>
                <a:ea typeface="Cambria" pitchFamily="18" charset="0"/>
              </a:rPr>
              <a:t> </a:t>
            </a:r>
            <a:r>
              <a:rPr lang="en-US" sz="3200" dirty="0" err="1">
                <a:solidFill>
                  <a:srgbClr val="002060"/>
                </a:solidFill>
                <a:latin typeface="Cambria" pitchFamily="18" charset="0"/>
                <a:ea typeface="Cambria" pitchFamily="18" charset="0"/>
              </a:rPr>
              <a:t>sistema</a:t>
            </a:r>
            <a:r>
              <a:rPr lang="en-US" sz="3200" dirty="0">
                <a:solidFill>
                  <a:srgbClr val="002060"/>
                </a:solidFill>
                <a:latin typeface="Cambria" pitchFamily="18" charset="0"/>
                <a:ea typeface="Cambria" pitchFamily="18" charset="0"/>
              </a:rPr>
              <a:t> </a:t>
            </a:r>
          </a:p>
        </p:txBody>
      </p:sp>
    </p:spTree>
    <p:extLst>
      <p:ext uri="{BB962C8B-B14F-4D97-AF65-F5344CB8AC3E}">
        <p14:creationId xmlns:p14="http://schemas.microsoft.com/office/powerpoint/2010/main" val="423273193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99592" y="1124744"/>
            <a:ext cx="5698976" cy="778098"/>
          </a:xfrm>
        </p:spPr>
        <p:txBody>
          <a:bodyPr>
            <a:normAutofit/>
          </a:bodyPr>
          <a:lstStyle/>
          <a:p>
            <a:pPr algn="l"/>
            <a:r>
              <a:rPr lang="en-US" sz="4000" dirty="0" smtClean="0">
                <a:solidFill>
                  <a:srgbClr val="002060"/>
                </a:solidFill>
                <a:latin typeface="Cambria" pitchFamily="18" charset="0"/>
                <a:ea typeface="Cambria" pitchFamily="18" charset="0"/>
              </a:rPr>
              <a:t>SSA</a:t>
            </a:r>
            <a:endParaRPr lang="en-US" sz="4000" dirty="0">
              <a:solidFill>
                <a:srgbClr val="002060"/>
              </a:solidFill>
              <a:latin typeface="Cambria" pitchFamily="18" charset="0"/>
              <a:ea typeface="Cambria" pitchFamily="18" charset="0"/>
            </a:endParaRPr>
          </a:p>
        </p:txBody>
      </p:sp>
      <p:sp>
        <p:nvSpPr>
          <p:cNvPr id="3" name="Content Placeholder 2"/>
          <p:cNvSpPr>
            <a:spLocks noGrp="1"/>
          </p:cNvSpPr>
          <p:nvPr>
            <p:ph idx="1"/>
          </p:nvPr>
        </p:nvSpPr>
        <p:spPr>
          <a:xfrm>
            <a:off x="755576" y="2204864"/>
            <a:ext cx="7560840" cy="3849291"/>
          </a:xfrm>
        </p:spPr>
        <p:txBody>
          <a:bodyPr>
            <a:normAutofit/>
          </a:bodyPr>
          <a:lstStyle/>
          <a:p>
            <a:pPr indent="-274320"/>
            <a:r>
              <a:rPr lang="en-US" sz="2400" dirty="0" err="1">
                <a:solidFill>
                  <a:srgbClr val="002060"/>
                </a:solidFill>
                <a:latin typeface="Cambria" pitchFamily="18" charset="0"/>
                <a:ea typeface="Cambria" pitchFamily="18" charset="0"/>
                <a:cs typeface="Arial" pitchFamily="34" charset="0"/>
              </a:rPr>
              <a:t>Svaka</a:t>
            </a:r>
            <a:r>
              <a:rPr lang="en-US" sz="2400" dirty="0">
                <a:solidFill>
                  <a:srgbClr val="002060"/>
                </a:solidFill>
                <a:latin typeface="Cambria" pitchFamily="18" charset="0"/>
                <a:ea typeface="Cambria" pitchFamily="18" charset="0"/>
                <a:cs typeface="Arial" pitchFamily="34" charset="0"/>
              </a:rPr>
              <a:t> </a:t>
            </a:r>
            <a:r>
              <a:rPr lang="en-US" sz="2400" dirty="0" err="1">
                <a:solidFill>
                  <a:srgbClr val="002060"/>
                </a:solidFill>
                <a:latin typeface="Cambria" pitchFamily="18" charset="0"/>
                <a:ea typeface="Cambria" pitchFamily="18" charset="0"/>
                <a:cs typeface="Arial" pitchFamily="34" charset="0"/>
              </a:rPr>
              <a:t>funkcija</a:t>
            </a:r>
            <a:r>
              <a:rPr lang="en-US" sz="2400" dirty="0">
                <a:solidFill>
                  <a:srgbClr val="002060"/>
                </a:solidFill>
                <a:latin typeface="Cambria" pitchFamily="18" charset="0"/>
                <a:ea typeface="Cambria" pitchFamily="18" charset="0"/>
                <a:cs typeface="Arial" pitchFamily="34" charset="0"/>
              </a:rPr>
              <a:t> (</a:t>
            </a:r>
            <a:r>
              <a:rPr lang="en-US" sz="2400" dirty="0" err="1">
                <a:solidFill>
                  <a:srgbClr val="002060"/>
                </a:solidFill>
                <a:latin typeface="Cambria" pitchFamily="18" charset="0"/>
                <a:ea typeface="Cambria" pitchFamily="18" charset="0"/>
                <a:cs typeface="Arial" pitchFamily="34" charset="0"/>
              </a:rPr>
              <a:t>proces</a:t>
            </a:r>
            <a:r>
              <a:rPr lang="en-US" sz="2400" dirty="0">
                <a:solidFill>
                  <a:srgbClr val="002060"/>
                </a:solidFill>
                <a:latin typeface="Cambria" pitchFamily="18" charset="0"/>
                <a:ea typeface="Cambria" pitchFamily="18" charset="0"/>
                <a:cs typeface="Arial" pitchFamily="34" charset="0"/>
              </a:rPr>
              <a:t>) </a:t>
            </a:r>
            <a:r>
              <a:rPr lang="en-US" sz="2400" dirty="0" err="1">
                <a:solidFill>
                  <a:srgbClr val="002060"/>
                </a:solidFill>
                <a:latin typeface="Cambria" pitchFamily="18" charset="0"/>
                <a:ea typeface="Cambria" pitchFamily="18" charset="0"/>
                <a:cs typeface="Arial" pitchFamily="34" charset="0"/>
              </a:rPr>
              <a:t>ima</a:t>
            </a:r>
            <a:r>
              <a:rPr lang="en-US" sz="2400" dirty="0">
                <a:solidFill>
                  <a:srgbClr val="002060"/>
                </a:solidFill>
                <a:latin typeface="Cambria" pitchFamily="18" charset="0"/>
                <a:ea typeface="Cambria" pitchFamily="18" charset="0"/>
                <a:cs typeface="Arial" pitchFamily="34" charset="0"/>
              </a:rPr>
              <a:t> </a:t>
            </a:r>
            <a:r>
              <a:rPr lang="en-US" sz="2400" b="1" dirty="0" err="1">
                <a:solidFill>
                  <a:srgbClr val="002060"/>
                </a:solidFill>
                <a:latin typeface="Cambria" pitchFamily="18" charset="0"/>
                <a:ea typeface="Cambria" pitchFamily="18" charset="0"/>
                <a:cs typeface="Arial" pitchFamily="34" charset="0"/>
              </a:rPr>
              <a:t>podfunkcije</a:t>
            </a:r>
            <a:r>
              <a:rPr lang="en-US" sz="2400" b="1" dirty="0">
                <a:solidFill>
                  <a:srgbClr val="002060"/>
                </a:solidFill>
                <a:latin typeface="Cambria" pitchFamily="18" charset="0"/>
                <a:ea typeface="Cambria" pitchFamily="18" charset="0"/>
                <a:cs typeface="Arial" pitchFamily="34" charset="0"/>
              </a:rPr>
              <a:t> </a:t>
            </a:r>
            <a:r>
              <a:rPr lang="en-US" sz="2400" dirty="0">
                <a:solidFill>
                  <a:srgbClr val="002060"/>
                </a:solidFill>
                <a:latin typeface="Cambria" pitchFamily="18" charset="0"/>
                <a:ea typeface="Cambria" pitchFamily="18" charset="0"/>
                <a:cs typeface="Arial" pitchFamily="34" charset="0"/>
              </a:rPr>
              <a:t>(</a:t>
            </a:r>
            <a:r>
              <a:rPr lang="en-US" sz="2400" dirty="0" err="1">
                <a:solidFill>
                  <a:srgbClr val="002060"/>
                </a:solidFill>
                <a:latin typeface="Cambria" pitchFamily="18" charset="0"/>
                <a:ea typeface="Cambria" pitchFamily="18" charset="0"/>
                <a:cs typeface="Arial" pitchFamily="34" charset="0"/>
              </a:rPr>
              <a:t>podprocese</a:t>
            </a:r>
            <a:r>
              <a:rPr lang="en-US" sz="2400" dirty="0">
                <a:solidFill>
                  <a:srgbClr val="002060"/>
                </a:solidFill>
                <a:latin typeface="Cambria" pitchFamily="18" charset="0"/>
                <a:ea typeface="Cambria" pitchFamily="18" charset="0"/>
                <a:cs typeface="Arial" pitchFamily="34" charset="0"/>
              </a:rPr>
              <a:t>) a ova </a:t>
            </a:r>
            <a:r>
              <a:rPr lang="en-US" sz="2400" dirty="0" err="1">
                <a:solidFill>
                  <a:srgbClr val="002060"/>
                </a:solidFill>
                <a:latin typeface="Cambria" pitchFamily="18" charset="0"/>
                <a:ea typeface="Cambria" pitchFamily="18" charset="0"/>
                <a:cs typeface="Arial" pitchFamily="34" charset="0"/>
              </a:rPr>
              <a:t>svoje</a:t>
            </a:r>
            <a:r>
              <a:rPr lang="en-US" sz="2400" dirty="0">
                <a:solidFill>
                  <a:srgbClr val="002060"/>
                </a:solidFill>
                <a:latin typeface="Cambria" pitchFamily="18" charset="0"/>
                <a:ea typeface="Cambria" pitchFamily="18" charset="0"/>
                <a:cs typeface="Arial" pitchFamily="34" charset="0"/>
              </a:rPr>
              <a:t> </a:t>
            </a:r>
            <a:r>
              <a:rPr lang="en-US" sz="2400" dirty="0" err="1">
                <a:solidFill>
                  <a:srgbClr val="002060"/>
                </a:solidFill>
                <a:latin typeface="Cambria" pitchFamily="18" charset="0"/>
                <a:ea typeface="Cambria" pitchFamily="18" charset="0"/>
                <a:cs typeface="Arial" pitchFamily="34" charset="0"/>
              </a:rPr>
              <a:t>podfunkcije</a:t>
            </a:r>
            <a:r>
              <a:rPr lang="en-US" sz="2400" dirty="0">
                <a:solidFill>
                  <a:srgbClr val="002060"/>
                </a:solidFill>
                <a:latin typeface="Cambria" pitchFamily="18" charset="0"/>
                <a:ea typeface="Cambria" pitchFamily="18" charset="0"/>
                <a:cs typeface="Arial" pitchFamily="34" charset="0"/>
              </a:rPr>
              <a:t> (</a:t>
            </a:r>
            <a:r>
              <a:rPr lang="en-US" sz="2400" dirty="0" err="1">
                <a:solidFill>
                  <a:srgbClr val="002060"/>
                </a:solidFill>
                <a:latin typeface="Cambria" pitchFamily="18" charset="0"/>
                <a:ea typeface="Cambria" pitchFamily="18" charset="0"/>
                <a:cs typeface="Arial" pitchFamily="34" charset="0"/>
              </a:rPr>
              <a:t>podprocese</a:t>
            </a:r>
            <a:r>
              <a:rPr lang="en-US" sz="2400" dirty="0">
                <a:solidFill>
                  <a:srgbClr val="002060"/>
                </a:solidFill>
                <a:latin typeface="Cambria" pitchFamily="18" charset="0"/>
                <a:ea typeface="Cambria" pitchFamily="18" charset="0"/>
                <a:cs typeface="Arial" pitchFamily="34" charset="0"/>
              </a:rPr>
              <a:t>), </a:t>
            </a:r>
            <a:r>
              <a:rPr lang="en-US" sz="2400" dirty="0" err="1">
                <a:solidFill>
                  <a:srgbClr val="002060"/>
                </a:solidFill>
                <a:latin typeface="Cambria" pitchFamily="18" charset="0"/>
                <a:ea typeface="Cambria" pitchFamily="18" charset="0"/>
                <a:cs typeface="Arial" pitchFamily="34" charset="0"/>
              </a:rPr>
              <a:t>sve</a:t>
            </a:r>
            <a:r>
              <a:rPr lang="en-US" sz="2400" dirty="0">
                <a:solidFill>
                  <a:srgbClr val="002060"/>
                </a:solidFill>
                <a:latin typeface="Cambria" pitchFamily="18" charset="0"/>
                <a:ea typeface="Cambria" pitchFamily="18" charset="0"/>
                <a:cs typeface="Arial" pitchFamily="34" charset="0"/>
              </a:rPr>
              <a:t> do </a:t>
            </a:r>
            <a:r>
              <a:rPr lang="en-US" sz="2400" b="1" dirty="0" err="1">
                <a:solidFill>
                  <a:srgbClr val="002060"/>
                </a:solidFill>
                <a:latin typeface="Cambria" pitchFamily="18" charset="0"/>
                <a:ea typeface="Cambria" pitchFamily="18" charset="0"/>
                <a:cs typeface="Arial" pitchFamily="34" charset="0"/>
              </a:rPr>
              <a:t>elementarnih</a:t>
            </a:r>
            <a:r>
              <a:rPr lang="en-US" sz="2400" b="1" dirty="0">
                <a:solidFill>
                  <a:srgbClr val="002060"/>
                </a:solidFill>
                <a:latin typeface="Cambria" pitchFamily="18" charset="0"/>
                <a:ea typeface="Cambria" pitchFamily="18" charset="0"/>
                <a:cs typeface="Arial" pitchFamily="34" charset="0"/>
              </a:rPr>
              <a:t> </a:t>
            </a:r>
            <a:r>
              <a:rPr lang="en-US" sz="2400" b="1" dirty="0" err="1">
                <a:solidFill>
                  <a:srgbClr val="002060"/>
                </a:solidFill>
                <a:latin typeface="Cambria" pitchFamily="18" charset="0"/>
                <a:ea typeface="Cambria" pitchFamily="18" charset="0"/>
                <a:cs typeface="Arial" pitchFamily="34" charset="0"/>
              </a:rPr>
              <a:t>procesa</a:t>
            </a:r>
            <a:r>
              <a:rPr lang="en-US" sz="2400" b="1" dirty="0">
                <a:solidFill>
                  <a:srgbClr val="002060"/>
                </a:solidFill>
                <a:latin typeface="Cambria" pitchFamily="18" charset="0"/>
                <a:ea typeface="Cambria" pitchFamily="18" charset="0"/>
                <a:cs typeface="Arial" pitchFamily="34" charset="0"/>
              </a:rPr>
              <a:t> </a:t>
            </a:r>
            <a:r>
              <a:rPr lang="en-US" sz="2400" dirty="0" err="1">
                <a:solidFill>
                  <a:srgbClr val="002060"/>
                </a:solidFill>
                <a:latin typeface="Cambria" pitchFamily="18" charset="0"/>
                <a:ea typeface="Cambria" pitchFamily="18" charset="0"/>
                <a:cs typeface="Arial" pitchFamily="34" charset="0"/>
              </a:rPr>
              <a:t>koji</a:t>
            </a:r>
            <a:r>
              <a:rPr lang="en-US" sz="2400" dirty="0">
                <a:solidFill>
                  <a:srgbClr val="002060"/>
                </a:solidFill>
                <a:latin typeface="Cambria" pitchFamily="18" charset="0"/>
                <a:ea typeface="Cambria" pitchFamily="18" charset="0"/>
                <a:cs typeface="Arial" pitchFamily="34" charset="0"/>
              </a:rPr>
              <a:t> </a:t>
            </a:r>
            <a:r>
              <a:rPr lang="en-US" sz="2400" dirty="0" err="1">
                <a:solidFill>
                  <a:srgbClr val="002060"/>
                </a:solidFill>
                <a:latin typeface="Cambria" pitchFamily="18" charset="0"/>
                <a:ea typeface="Cambria" pitchFamily="18" charset="0"/>
                <a:cs typeface="Arial" pitchFamily="34" charset="0"/>
              </a:rPr>
              <a:t>nemaju</a:t>
            </a:r>
            <a:r>
              <a:rPr lang="en-US" sz="2400" dirty="0">
                <a:solidFill>
                  <a:srgbClr val="002060"/>
                </a:solidFill>
                <a:latin typeface="Cambria" pitchFamily="18" charset="0"/>
                <a:ea typeface="Cambria" pitchFamily="18" charset="0"/>
                <a:cs typeface="Arial" pitchFamily="34" charset="0"/>
              </a:rPr>
              <a:t> </a:t>
            </a:r>
            <a:r>
              <a:rPr lang="en-US" sz="2400" dirty="0" err="1">
                <a:solidFill>
                  <a:srgbClr val="002060"/>
                </a:solidFill>
                <a:latin typeface="Cambria" pitchFamily="18" charset="0"/>
                <a:ea typeface="Cambria" pitchFamily="18" charset="0"/>
                <a:cs typeface="Arial" pitchFamily="34" charset="0"/>
              </a:rPr>
              <a:t>svoje</a:t>
            </a:r>
            <a:r>
              <a:rPr lang="en-US" sz="2400" dirty="0">
                <a:solidFill>
                  <a:srgbClr val="002060"/>
                </a:solidFill>
                <a:latin typeface="Cambria" pitchFamily="18" charset="0"/>
                <a:ea typeface="Cambria" pitchFamily="18" charset="0"/>
                <a:cs typeface="Arial" pitchFamily="34" charset="0"/>
              </a:rPr>
              <a:t> </a:t>
            </a:r>
            <a:r>
              <a:rPr lang="en-US" sz="2400" dirty="0" err="1">
                <a:solidFill>
                  <a:srgbClr val="002060"/>
                </a:solidFill>
                <a:latin typeface="Cambria" pitchFamily="18" charset="0"/>
                <a:ea typeface="Cambria" pitchFamily="18" charset="0"/>
                <a:cs typeface="Arial" pitchFamily="34" charset="0"/>
              </a:rPr>
              <a:t>podprocese</a:t>
            </a:r>
            <a:r>
              <a:rPr lang="en-US" sz="2400" dirty="0">
                <a:solidFill>
                  <a:srgbClr val="002060"/>
                </a:solidFill>
                <a:latin typeface="Cambria" pitchFamily="18" charset="0"/>
                <a:ea typeface="Cambria" pitchFamily="18" charset="0"/>
                <a:cs typeface="Arial" pitchFamily="34" charset="0"/>
              </a:rPr>
              <a:t>. </a:t>
            </a:r>
            <a:r>
              <a:rPr lang="en-US" sz="2400" dirty="0" err="1">
                <a:solidFill>
                  <a:srgbClr val="002060"/>
                </a:solidFill>
                <a:latin typeface="Cambria" pitchFamily="18" charset="0"/>
                <a:ea typeface="Cambria" pitchFamily="18" charset="0"/>
                <a:cs typeface="Arial" pitchFamily="34" charset="0"/>
              </a:rPr>
              <a:t>Efekat</a:t>
            </a:r>
            <a:r>
              <a:rPr lang="en-US" sz="2400" dirty="0">
                <a:solidFill>
                  <a:srgbClr val="002060"/>
                </a:solidFill>
                <a:latin typeface="Cambria" pitchFamily="18" charset="0"/>
                <a:ea typeface="Cambria" pitchFamily="18" charset="0"/>
                <a:cs typeface="Arial" pitchFamily="34" charset="0"/>
              </a:rPr>
              <a:t> </a:t>
            </a:r>
            <a:r>
              <a:rPr lang="en-US" sz="2400" dirty="0" err="1">
                <a:solidFill>
                  <a:srgbClr val="002060"/>
                </a:solidFill>
                <a:latin typeface="Cambria" pitchFamily="18" charset="0"/>
                <a:ea typeface="Cambria" pitchFamily="18" charset="0"/>
                <a:cs typeface="Arial" pitchFamily="34" charset="0"/>
              </a:rPr>
              <a:t>dejstava</a:t>
            </a:r>
            <a:r>
              <a:rPr lang="en-US" sz="2400" dirty="0">
                <a:solidFill>
                  <a:srgbClr val="002060"/>
                </a:solidFill>
                <a:latin typeface="Cambria" pitchFamily="18" charset="0"/>
                <a:ea typeface="Cambria" pitchFamily="18" charset="0"/>
                <a:cs typeface="Arial" pitchFamily="34" charset="0"/>
              </a:rPr>
              <a:t> </a:t>
            </a:r>
            <a:r>
              <a:rPr lang="en-US" sz="2400" dirty="0" err="1">
                <a:solidFill>
                  <a:srgbClr val="002060"/>
                </a:solidFill>
                <a:latin typeface="Cambria" pitchFamily="18" charset="0"/>
                <a:ea typeface="Cambria" pitchFamily="18" charset="0"/>
                <a:cs typeface="Arial" pitchFamily="34" charset="0"/>
              </a:rPr>
              <a:t>podprocesa</a:t>
            </a:r>
            <a:r>
              <a:rPr lang="en-US" sz="2400" dirty="0">
                <a:solidFill>
                  <a:srgbClr val="002060"/>
                </a:solidFill>
                <a:latin typeface="Cambria" pitchFamily="18" charset="0"/>
                <a:ea typeface="Cambria" pitchFamily="18" charset="0"/>
                <a:cs typeface="Arial" pitchFamily="34" charset="0"/>
              </a:rPr>
              <a:t> je </a:t>
            </a:r>
            <a:r>
              <a:rPr lang="en-US" sz="2400" dirty="0" err="1">
                <a:solidFill>
                  <a:srgbClr val="002060"/>
                </a:solidFill>
                <a:latin typeface="Cambria" pitchFamily="18" charset="0"/>
                <a:ea typeface="Cambria" pitchFamily="18" charset="0"/>
                <a:cs typeface="Arial" pitchFamily="34" charset="0"/>
              </a:rPr>
              <a:t>postizanje</a:t>
            </a:r>
            <a:r>
              <a:rPr lang="en-US" sz="2400" dirty="0">
                <a:solidFill>
                  <a:srgbClr val="002060"/>
                </a:solidFill>
                <a:latin typeface="Cambria" pitchFamily="18" charset="0"/>
                <a:ea typeface="Cambria" pitchFamily="18" charset="0"/>
                <a:cs typeface="Arial" pitchFamily="34" charset="0"/>
              </a:rPr>
              <a:t> </a:t>
            </a:r>
            <a:r>
              <a:rPr lang="en-US" sz="2400" dirty="0" err="1" smtClean="0">
                <a:solidFill>
                  <a:srgbClr val="002060"/>
                </a:solidFill>
                <a:latin typeface="Cambria" pitchFamily="18" charset="0"/>
                <a:ea typeface="Cambria" pitchFamily="18" charset="0"/>
                <a:cs typeface="Arial" pitchFamily="34" charset="0"/>
              </a:rPr>
              <a:t>ostvaren</a:t>
            </a:r>
            <a:r>
              <a:rPr lang="sr-Latn-RS" sz="2400" dirty="0" smtClean="0">
                <a:solidFill>
                  <a:srgbClr val="002060"/>
                </a:solidFill>
                <a:latin typeface="Cambria" pitchFamily="18" charset="0"/>
                <a:ea typeface="Cambria" pitchFamily="18" charset="0"/>
                <a:cs typeface="Arial" pitchFamily="34" charset="0"/>
              </a:rPr>
              <a:t>osti </a:t>
            </a:r>
            <a:r>
              <a:rPr lang="en-US" sz="2400" dirty="0" err="1" smtClean="0">
                <a:solidFill>
                  <a:srgbClr val="002060"/>
                </a:solidFill>
                <a:latin typeface="Cambria" pitchFamily="18" charset="0"/>
                <a:ea typeface="Cambria" pitchFamily="18" charset="0"/>
                <a:cs typeface="Arial" pitchFamily="34" charset="0"/>
              </a:rPr>
              <a:t>funkcije</a:t>
            </a:r>
            <a:r>
              <a:rPr lang="en-US" sz="2400" dirty="0" smtClean="0">
                <a:solidFill>
                  <a:srgbClr val="002060"/>
                </a:solidFill>
                <a:latin typeface="Cambria" pitchFamily="18" charset="0"/>
                <a:ea typeface="Cambria" pitchFamily="18" charset="0"/>
                <a:cs typeface="Arial" pitchFamily="34" charset="0"/>
              </a:rPr>
              <a:t> </a:t>
            </a:r>
            <a:r>
              <a:rPr lang="en-US" sz="2400" dirty="0">
                <a:solidFill>
                  <a:srgbClr val="002060"/>
                </a:solidFill>
                <a:latin typeface="Cambria" pitchFamily="18" charset="0"/>
                <a:ea typeface="Cambria" pitchFamily="18" charset="0"/>
                <a:cs typeface="Arial" pitchFamily="34" charset="0"/>
              </a:rPr>
              <a:t>u </a:t>
            </a:r>
            <a:r>
              <a:rPr lang="en-US" sz="2400" dirty="0" err="1">
                <a:solidFill>
                  <a:srgbClr val="002060"/>
                </a:solidFill>
                <a:latin typeface="Cambria" pitchFamily="18" charset="0"/>
                <a:ea typeface="Cambria" pitchFamily="18" charset="0"/>
                <a:cs typeface="Arial" pitchFamily="34" charset="0"/>
              </a:rPr>
              <a:t>celini</a:t>
            </a:r>
            <a:r>
              <a:rPr lang="en-US" sz="2400" dirty="0">
                <a:solidFill>
                  <a:srgbClr val="002060"/>
                </a:solidFill>
                <a:latin typeface="Cambria" pitchFamily="18" charset="0"/>
                <a:ea typeface="Cambria" pitchFamily="18" charset="0"/>
                <a:cs typeface="Arial" pitchFamily="34" charset="0"/>
              </a:rPr>
              <a:t>. </a:t>
            </a:r>
          </a:p>
          <a:p>
            <a:pPr indent="-274320"/>
            <a:r>
              <a:rPr lang="vi-VN" sz="2400" dirty="0">
                <a:solidFill>
                  <a:srgbClr val="002060"/>
                </a:solidFill>
                <a:latin typeface="Cambria" pitchFamily="18" charset="0"/>
                <a:ea typeface="Cambria" pitchFamily="18" charset="0"/>
                <a:cs typeface="Arial" pitchFamily="34" charset="0"/>
              </a:rPr>
              <a:t>U SSA metodu, svaki proces obrade podataka započinje ili se inicira nekim ulaznim tokom podataka, zatim se obrada specificira logički jasno i jednoznačno, tako da se dobijaju </a:t>
            </a:r>
            <a:r>
              <a:rPr lang="vi-VN" sz="2400" b="1" dirty="0">
                <a:solidFill>
                  <a:srgbClr val="002060"/>
                </a:solidFill>
                <a:latin typeface="Cambria" pitchFamily="18" charset="0"/>
                <a:ea typeface="Cambria" pitchFamily="18" charset="0"/>
                <a:cs typeface="Arial" pitchFamily="34" charset="0"/>
              </a:rPr>
              <a:t>jednoznačno definisani rezultati</a:t>
            </a:r>
            <a:r>
              <a:rPr lang="vi-VN" sz="2400" dirty="0">
                <a:solidFill>
                  <a:srgbClr val="002060"/>
                </a:solidFill>
                <a:latin typeface="Cambria" pitchFamily="18" charset="0"/>
                <a:ea typeface="Cambria" pitchFamily="18" charset="0"/>
                <a:cs typeface="Arial" pitchFamily="34" charset="0"/>
              </a:rPr>
              <a:t>. </a:t>
            </a:r>
            <a:endParaRPr lang="sr-Latn-RS" sz="2400" dirty="0">
              <a:solidFill>
                <a:srgbClr val="002060"/>
              </a:solidFill>
              <a:latin typeface="Cambria" pitchFamily="18" charset="0"/>
              <a:ea typeface="Cambria" pitchFamily="18" charset="0"/>
              <a:cs typeface="Arial" pitchFamily="34" charset="0"/>
            </a:endParaRPr>
          </a:p>
          <a:p>
            <a:pPr indent="-274320"/>
            <a:endParaRPr lang="en-US" sz="2400" dirty="0">
              <a:solidFill>
                <a:srgbClr val="002060"/>
              </a:solidFill>
              <a:latin typeface="Cambria" pitchFamily="18" charset="0"/>
              <a:ea typeface="Cambria" pitchFamily="18" charset="0"/>
            </a:endParaRPr>
          </a:p>
        </p:txBody>
      </p:sp>
    </p:spTree>
    <p:extLst>
      <p:ext uri="{BB962C8B-B14F-4D97-AF65-F5344CB8AC3E}">
        <p14:creationId xmlns:p14="http://schemas.microsoft.com/office/powerpoint/2010/main" val="407962182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99592" y="1124744"/>
            <a:ext cx="5698976" cy="778098"/>
          </a:xfrm>
        </p:spPr>
        <p:txBody>
          <a:bodyPr>
            <a:normAutofit/>
          </a:bodyPr>
          <a:lstStyle/>
          <a:p>
            <a:pPr algn="l"/>
            <a:r>
              <a:rPr lang="en-US" sz="4000" dirty="0" smtClean="0">
                <a:solidFill>
                  <a:srgbClr val="002060"/>
                </a:solidFill>
                <a:latin typeface="Cambria" pitchFamily="18" charset="0"/>
                <a:ea typeface="Cambria" pitchFamily="18" charset="0"/>
              </a:rPr>
              <a:t>SSA</a:t>
            </a:r>
            <a:endParaRPr lang="en-US" sz="4000" dirty="0">
              <a:solidFill>
                <a:srgbClr val="002060"/>
              </a:solidFill>
              <a:latin typeface="Cambria" pitchFamily="18" charset="0"/>
              <a:ea typeface="Cambria" pitchFamily="18" charset="0"/>
            </a:endParaRPr>
          </a:p>
        </p:txBody>
      </p:sp>
      <p:sp>
        <p:nvSpPr>
          <p:cNvPr id="3" name="Content Placeholder 2"/>
          <p:cNvSpPr>
            <a:spLocks noGrp="1"/>
          </p:cNvSpPr>
          <p:nvPr>
            <p:ph idx="1"/>
          </p:nvPr>
        </p:nvSpPr>
        <p:spPr>
          <a:xfrm>
            <a:off x="755576" y="2204864"/>
            <a:ext cx="7560840" cy="3849291"/>
          </a:xfrm>
        </p:spPr>
        <p:txBody>
          <a:bodyPr>
            <a:noAutofit/>
          </a:bodyPr>
          <a:lstStyle/>
          <a:p>
            <a:pPr marL="0" indent="0">
              <a:spcBef>
                <a:spcPts val="0"/>
              </a:spcBef>
              <a:buNone/>
            </a:pPr>
            <a:r>
              <a:rPr lang="vi-VN" sz="2400" dirty="0">
                <a:solidFill>
                  <a:srgbClr val="002060"/>
                </a:solidFill>
                <a:latin typeface="Cambria" pitchFamily="18" charset="0"/>
                <a:ea typeface="Cambria" pitchFamily="18" charset="0"/>
              </a:rPr>
              <a:t>To znači da SSA metod posmatra informacioni sistem kao funkciju (proces obrade) koja na bazi ulaznih generiše izlazne podatke. </a:t>
            </a:r>
          </a:p>
          <a:p>
            <a:pPr marL="0" indent="0">
              <a:spcBef>
                <a:spcPts val="0"/>
              </a:spcBef>
              <a:buNone/>
            </a:pPr>
            <a:r>
              <a:rPr lang="vi-VN" sz="2400" dirty="0">
                <a:solidFill>
                  <a:srgbClr val="002060"/>
                </a:solidFill>
                <a:latin typeface="Cambria" pitchFamily="18" charset="0"/>
                <a:ea typeface="Cambria" pitchFamily="18" charset="0"/>
              </a:rPr>
              <a:t>Danas većina CASE alata koji imaju ugrađenu prvu fazu projektovanja IS (EXCELERATOR, IEW, SPAS, ARTIST itd) koristi SSA metod. </a:t>
            </a:r>
            <a:endParaRPr lang="sr-Latn-RS" sz="2400" dirty="0" smtClean="0">
              <a:solidFill>
                <a:srgbClr val="002060"/>
              </a:solidFill>
              <a:latin typeface="Cambria" pitchFamily="18" charset="0"/>
              <a:ea typeface="Cambria" pitchFamily="18" charset="0"/>
            </a:endParaRPr>
          </a:p>
          <a:p>
            <a:pPr marL="0" indent="0">
              <a:spcBef>
                <a:spcPts val="0"/>
              </a:spcBef>
              <a:buNone/>
            </a:pPr>
            <a:endParaRPr lang="vi-VN" sz="2400" dirty="0">
              <a:solidFill>
                <a:srgbClr val="002060"/>
              </a:solidFill>
              <a:latin typeface="Cambria" pitchFamily="18" charset="0"/>
              <a:ea typeface="Cambria" pitchFamily="18" charset="0"/>
            </a:endParaRPr>
          </a:p>
          <a:p>
            <a:pPr marL="0" indent="0">
              <a:spcBef>
                <a:spcPts val="600"/>
              </a:spcBef>
              <a:buNone/>
            </a:pPr>
            <a:r>
              <a:rPr lang="vi-VN" sz="2400" b="1" dirty="0">
                <a:solidFill>
                  <a:srgbClr val="002060"/>
                </a:solidFill>
                <a:latin typeface="Cambria" pitchFamily="18" charset="0"/>
                <a:ea typeface="Cambria" pitchFamily="18" charset="0"/>
              </a:rPr>
              <a:t>Osnovne karakteristike</a:t>
            </a:r>
            <a:r>
              <a:rPr lang="vi-VN" sz="2400" dirty="0">
                <a:solidFill>
                  <a:srgbClr val="002060"/>
                </a:solidFill>
                <a:latin typeface="Cambria" pitchFamily="18" charset="0"/>
                <a:ea typeface="Cambria" pitchFamily="18" charset="0"/>
              </a:rPr>
              <a:t>: </a:t>
            </a:r>
          </a:p>
          <a:p>
            <a:pPr marL="274320" indent="-274320">
              <a:spcBef>
                <a:spcPts val="0"/>
              </a:spcBef>
            </a:pPr>
            <a:r>
              <a:rPr lang="vi-VN" sz="2400" dirty="0">
                <a:solidFill>
                  <a:srgbClr val="002060"/>
                </a:solidFill>
                <a:latin typeface="Cambria" pitchFamily="18" charset="0"/>
                <a:ea typeface="Cambria" pitchFamily="18" charset="0"/>
              </a:rPr>
              <a:t>koristi jasnu grafičku prezentaciju, pogodnu za komunikaciju sa korisnikom; </a:t>
            </a:r>
          </a:p>
        </p:txBody>
      </p:sp>
    </p:spTree>
    <p:extLst>
      <p:ext uri="{BB962C8B-B14F-4D97-AF65-F5344CB8AC3E}">
        <p14:creationId xmlns:p14="http://schemas.microsoft.com/office/powerpoint/2010/main" val="135713809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99592" y="1124744"/>
            <a:ext cx="5698976" cy="778098"/>
          </a:xfrm>
        </p:spPr>
        <p:txBody>
          <a:bodyPr>
            <a:normAutofit/>
          </a:bodyPr>
          <a:lstStyle/>
          <a:p>
            <a:pPr algn="l"/>
            <a:r>
              <a:rPr lang="en-US" sz="4000" dirty="0" smtClean="0">
                <a:solidFill>
                  <a:srgbClr val="002060"/>
                </a:solidFill>
                <a:latin typeface="Cambria" pitchFamily="18" charset="0"/>
                <a:ea typeface="Cambria" pitchFamily="18" charset="0"/>
              </a:rPr>
              <a:t>SSA</a:t>
            </a:r>
            <a:endParaRPr lang="en-US" sz="4000" dirty="0">
              <a:solidFill>
                <a:srgbClr val="002060"/>
              </a:solidFill>
              <a:latin typeface="Cambria" pitchFamily="18" charset="0"/>
              <a:ea typeface="Cambria" pitchFamily="18" charset="0"/>
            </a:endParaRPr>
          </a:p>
        </p:txBody>
      </p:sp>
      <p:sp>
        <p:nvSpPr>
          <p:cNvPr id="3" name="Content Placeholder 2"/>
          <p:cNvSpPr>
            <a:spLocks noGrp="1"/>
          </p:cNvSpPr>
          <p:nvPr>
            <p:ph idx="1"/>
          </p:nvPr>
        </p:nvSpPr>
        <p:spPr>
          <a:xfrm>
            <a:off x="755576" y="2204864"/>
            <a:ext cx="7560840" cy="4176464"/>
          </a:xfrm>
        </p:spPr>
        <p:txBody>
          <a:bodyPr>
            <a:normAutofit lnSpcReduction="10000"/>
          </a:bodyPr>
          <a:lstStyle/>
          <a:p>
            <a:pPr marL="274320" indent="-274320">
              <a:spcBef>
                <a:spcPts val="0"/>
              </a:spcBef>
            </a:pPr>
            <a:r>
              <a:rPr lang="vi-VN" sz="2400" dirty="0">
                <a:solidFill>
                  <a:srgbClr val="002060"/>
                </a:solidFill>
                <a:latin typeface="Cambria" pitchFamily="18" charset="0"/>
                <a:ea typeface="Cambria" pitchFamily="18" charset="0"/>
              </a:rPr>
              <a:t>daje jasan i detaljan opis sistema primenom metoda apstrakcije, tako da se sistem na višim nivoima opisuje uopšteno a na nižim detaljno; </a:t>
            </a:r>
          </a:p>
          <a:p>
            <a:pPr marL="274320" indent="-274320">
              <a:spcBef>
                <a:spcPts val="0"/>
              </a:spcBef>
            </a:pPr>
            <a:r>
              <a:rPr lang="vi-VN" sz="2400" dirty="0" smtClean="0">
                <a:solidFill>
                  <a:srgbClr val="002060"/>
                </a:solidFill>
                <a:latin typeface="Cambria" pitchFamily="18" charset="0"/>
                <a:ea typeface="Cambria" pitchFamily="18" charset="0"/>
              </a:rPr>
              <a:t>daje </a:t>
            </a:r>
            <a:r>
              <a:rPr lang="vi-VN" sz="2400" dirty="0">
                <a:solidFill>
                  <a:srgbClr val="002060"/>
                </a:solidFill>
                <a:latin typeface="Cambria" pitchFamily="18" charset="0"/>
                <a:ea typeface="Cambria" pitchFamily="18" charset="0"/>
              </a:rPr>
              <a:t>logičku a ne fizičku specifikaciju procesa, što znači da se koristi za prikaz onoga što će sistem pružiti korisniku a ne za ilustraciju kako će sistem biti implementiran. </a:t>
            </a:r>
          </a:p>
          <a:p>
            <a:pPr marL="0" indent="0">
              <a:lnSpc>
                <a:spcPct val="110000"/>
              </a:lnSpc>
              <a:spcBef>
                <a:spcPts val="600"/>
              </a:spcBef>
              <a:buNone/>
            </a:pPr>
            <a:r>
              <a:rPr lang="vi-VN" sz="2400" b="1" dirty="0" smtClean="0">
                <a:solidFill>
                  <a:srgbClr val="002060"/>
                </a:solidFill>
                <a:latin typeface="Cambria" pitchFamily="18" charset="0"/>
                <a:ea typeface="Cambria" pitchFamily="18" charset="0"/>
              </a:rPr>
              <a:t>Osnovni </a:t>
            </a:r>
            <a:r>
              <a:rPr lang="vi-VN" sz="2400" b="1" dirty="0">
                <a:solidFill>
                  <a:srgbClr val="002060"/>
                </a:solidFill>
                <a:latin typeface="Cambria" pitchFamily="18" charset="0"/>
                <a:ea typeface="Cambria" pitchFamily="18" charset="0"/>
              </a:rPr>
              <a:t>koncepti </a:t>
            </a:r>
          </a:p>
          <a:p>
            <a:pPr marL="0" indent="0">
              <a:lnSpc>
                <a:spcPct val="110000"/>
              </a:lnSpc>
              <a:spcBef>
                <a:spcPts val="0"/>
              </a:spcBef>
              <a:buNone/>
            </a:pPr>
            <a:r>
              <a:rPr lang="vi-VN" sz="2400" dirty="0">
                <a:solidFill>
                  <a:srgbClr val="002060"/>
                </a:solidFill>
                <a:latin typeface="Cambria" pitchFamily="18" charset="0"/>
                <a:ea typeface="Cambria" pitchFamily="18" charset="0"/>
              </a:rPr>
              <a:t>Pri obradi podataka koriste se podaci iz baze podataka i ulazni podaci. Model poslovnih procesa se prikazuje dijagramom toka podataka. </a:t>
            </a:r>
          </a:p>
        </p:txBody>
      </p:sp>
    </p:spTree>
    <p:extLst>
      <p:ext uri="{BB962C8B-B14F-4D97-AF65-F5344CB8AC3E}">
        <p14:creationId xmlns:p14="http://schemas.microsoft.com/office/powerpoint/2010/main" val="148199932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99592" y="1124744"/>
            <a:ext cx="5698976" cy="778098"/>
          </a:xfrm>
        </p:spPr>
        <p:txBody>
          <a:bodyPr>
            <a:normAutofit/>
          </a:bodyPr>
          <a:lstStyle/>
          <a:p>
            <a:pPr algn="l"/>
            <a:r>
              <a:rPr lang="en-US" sz="4000" dirty="0" err="1">
                <a:solidFill>
                  <a:srgbClr val="002060"/>
                </a:solidFill>
                <a:latin typeface="Cambria" pitchFamily="18" charset="0"/>
                <a:ea typeface="Cambria" pitchFamily="18" charset="0"/>
              </a:rPr>
              <a:t>Osnovni</a:t>
            </a:r>
            <a:r>
              <a:rPr lang="en-US" sz="4000" dirty="0">
                <a:solidFill>
                  <a:srgbClr val="002060"/>
                </a:solidFill>
                <a:latin typeface="Cambria" pitchFamily="18" charset="0"/>
                <a:ea typeface="Cambria" pitchFamily="18" charset="0"/>
              </a:rPr>
              <a:t> </a:t>
            </a:r>
            <a:r>
              <a:rPr lang="en-US" sz="4000" dirty="0" err="1">
                <a:solidFill>
                  <a:srgbClr val="002060"/>
                </a:solidFill>
                <a:latin typeface="Cambria" pitchFamily="18" charset="0"/>
                <a:ea typeface="Cambria" pitchFamily="18" charset="0"/>
              </a:rPr>
              <a:t>koncepti</a:t>
            </a:r>
            <a:r>
              <a:rPr lang="en-US" sz="4000" dirty="0">
                <a:solidFill>
                  <a:srgbClr val="002060"/>
                </a:solidFill>
                <a:latin typeface="Cambria" pitchFamily="18" charset="0"/>
                <a:ea typeface="Cambria" pitchFamily="18" charset="0"/>
              </a:rPr>
              <a:t> </a:t>
            </a:r>
            <a:endParaRPr lang="en-US" sz="4000" dirty="0">
              <a:solidFill>
                <a:srgbClr val="002060"/>
              </a:solidFill>
              <a:latin typeface="Cambria" pitchFamily="18" charset="0"/>
              <a:ea typeface="Cambria" pitchFamily="18" charset="0"/>
            </a:endParaRPr>
          </a:p>
        </p:txBody>
      </p:sp>
      <p:sp>
        <p:nvSpPr>
          <p:cNvPr id="3" name="Content Placeholder 2"/>
          <p:cNvSpPr>
            <a:spLocks noGrp="1"/>
          </p:cNvSpPr>
          <p:nvPr>
            <p:ph idx="1"/>
          </p:nvPr>
        </p:nvSpPr>
        <p:spPr>
          <a:xfrm>
            <a:off x="755576" y="2204864"/>
            <a:ext cx="7632848" cy="4176464"/>
          </a:xfrm>
        </p:spPr>
        <p:txBody>
          <a:bodyPr>
            <a:normAutofit/>
          </a:bodyPr>
          <a:lstStyle/>
          <a:p>
            <a:pPr marL="0" indent="0">
              <a:spcBef>
                <a:spcPts val="0"/>
              </a:spcBef>
              <a:buNone/>
            </a:pPr>
            <a:r>
              <a:rPr lang="vi-VN" sz="2400" dirty="0">
                <a:solidFill>
                  <a:srgbClr val="002060"/>
                </a:solidFill>
                <a:latin typeface="Cambria" pitchFamily="18" charset="0"/>
                <a:ea typeface="Cambria" pitchFamily="18" charset="0"/>
              </a:rPr>
              <a:t>Dijagram toka podataka obuhvata sledeće koncepte: </a:t>
            </a:r>
          </a:p>
          <a:p>
            <a:pPr marL="0" indent="0">
              <a:spcBef>
                <a:spcPts val="0"/>
              </a:spcBef>
              <a:buNone/>
            </a:pPr>
            <a:r>
              <a:rPr lang="vi-VN" sz="2400" b="1" dirty="0">
                <a:solidFill>
                  <a:srgbClr val="002060"/>
                </a:solidFill>
                <a:latin typeface="Cambria" pitchFamily="18" charset="0"/>
                <a:ea typeface="Cambria" pitchFamily="18" charset="0"/>
              </a:rPr>
              <a:t>Funkcije / procesi </a:t>
            </a:r>
          </a:p>
          <a:p>
            <a:pPr marL="274320" indent="0">
              <a:spcBef>
                <a:spcPts val="0"/>
              </a:spcBef>
              <a:buNone/>
            </a:pPr>
            <a:r>
              <a:rPr lang="vi-VN" sz="2400" dirty="0">
                <a:solidFill>
                  <a:srgbClr val="002060"/>
                </a:solidFill>
                <a:latin typeface="Cambria" pitchFamily="18" charset="0"/>
                <a:ea typeface="Cambria" pitchFamily="18" charset="0"/>
              </a:rPr>
              <a:t>Proces predstavlja transformaciju ulaznih u izlazne tokove podataka. Sinonimi za proces su: rad, aktivnost i posao. Proces na dijagramu toka </a:t>
            </a:r>
            <a:r>
              <a:rPr lang="vi-VN" sz="2400" dirty="0" smtClean="0">
                <a:solidFill>
                  <a:srgbClr val="002060"/>
                </a:solidFill>
                <a:latin typeface="Cambria" pitchFamily="18" charset="0"/>
                <a:ea typeface="Cambria" pitchFamily="18" charset="0"/>
              </a:rPr>
              <a:t>podataka</a:t>
            </a:r>
            <a:r>
              <a:rPr lang="sr-Latn-RS" sz="2400" dirty="0" smtClean="0">
                <a:solidFill>
                  <a:srgbClr val="002060"/>
                </a:solidFill>
                <a:latin typeface="Cambria" pitchFamily="18" charset="0"/>
                <a:ea typeface="Cambria" pitchFamily="18" charset="0"/>
              </a:rPr>
              <a:t> </a:t>
            </a:r>
            <a:r>
              <a:rPr lang="vi-VN" sz="2400" dirty="0" smtClean="0">
                <a:solidFill>
                  <a:srgbClr val="002060"/>
                </a:solidFill>
                <a:latin typeface="Cambria" pitchFamily="18" charset="0"/>
                <a:ea typeface="Cambria" pitchFamily="18" charset="0"/>
              </a:rPr>
              <a:t>predstavlja </a:t>
            </a:r>
            <a:r>
              <a:rPr lang="vi-VN" sz="2400" dirty="0">
                <a:solidFill>
                  <a:srgbClr val="002060"/>
                </a:solidFill>
                <a:latin typeface="Cambria" pitchFamily="18" charset="0"/>
                <a:ea typeface="Cambria" pitchFamily="18" charset="0"/>
              </a:rPr>
              <a:t>aktivnost obrade podataka, pa može biti u vezi samo sa tokom podataka, od koga dobija podatke ili za koji stvara podatke. </a:t>
            </a:r>
          </a:p>
          <a:p>
            <a:pPr marL="0" indent="0">
              <a:spcBef>
                <a:spcPts val="0"/>
              </a:spcBef>
              <a:buNone/>
            </a:pPr>
            <a:r>
              <a:rPr lang="vi-VN" sz="2400" dirty="0">
                <a:solidFill>
                  <a:srgbClr val="002060"/>
                </a:solidFill>
                <a:latin typeface="Cambria" pitchFamily="18" charset="0"/>
                <a:ea typeface="Cambria" pitchFamily="18" charset="0"/>
              </a:rPr>
              <a:t>Simbol:</a:t>
            </a:r>
          </a:p>
          <a:p>
            <a:pPr marL="0" indent="0">
              <a:spcBef>
                <a:spcPts val="0"/>
              </a:spcBef>
              <a:buNone/>
            </a:pPr>
            <a:endParaRPr lang="vi-VN" sz="2400" dirty="0">
              <a:solidFill>
                <a:srgbClr val="002060"/>
              </a:solidFill>
              <a:latin typeface="Cambria" pitchFamily="18" charset="0"/>
              <a:ea typeface="Cambria" pitchFamily="18" charset="0"/>
            </a:endParaRPr>
          </a:p>
        </p:txBody>
      </p:sp>
      <p:pic>
        <p:nvPicPr>
          <p:cNvPr id="4" name="Picture 2"/>
          <p:cNvPicPr>
            <a:picLocks noChangeAspect="1" noChangeArrowheads="1"/>
          </p:cNvPicPr>
          <p:nvPr/>
        </p:nvPicPr>
        <p:blipFill>
          <a:blip r:embed="rId2">
            <a:clrChange>
              <a:clrFrom>
                <a:srgbClr val="F8F8F8"/>
              </a:clrFrom>
              <a:clrTo>
                <a:srgbClr val="F8F8F8">
                  <a:alpha val="0"/>
                </a:srgbClr>
              </a:clrTo>
            </a:clrChange>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2051720" y="5375064"/>
            <a:ext cx="5422776" cy="9037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8841658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99592" y="1124744"/>
            <a:ext cx="5698976" cy="778098"/>
          </a:xfrm>
        </p:spPr>
        <p:txBody>
          <a:bodyPr>
            <a:normAutofit/>
          </a:bodyPr>
          <a:lstStyle/>
          <a:p>
            <a:pPr algn="l"/>
            <a:r>
              <a:rPr lang="en-US" sz="4000" dirty="0" err="1">
                <a:solidFill>
                  <a:srgbClr val="002060"/>
                </a:solidFill>
                <a:latin typeface="Cambria" pitchFamily="18" charset="0"/>
                <a:ea typeface="Cambria" pitchFamily="18" charset="0"/>
              </a:rPr>
              <a:t>Osnovni</a:t>
            </a:r>
            <a:r>
              <a:rPr lang="en-US" sz="4000" dirty="0">
                <a:solidFill>
                  <a:srgbClr val="002060"/>
                </a:solidFill>
                <a:latin typeface="Cambria" pitchFamily="18" charset="0"/>
                <a:ea typeface="Cambria" pitchFamily="18" charset="0"/>
              </a:rPr>
              <a:t> </a:t>
            </a:r>
            <a:r>
              <a:rPr lang="en-US" sz="4000" dirty="0" err="1">
                <a:solidFill>
                  <a:srgbClr val="002060"/>
                </a:solidFill>
                <a:latin typeface="Cambria" pitchFamily="18" charset="0"/>
                <a:ea typeface="Cambria" pitchFamily="18" charset="0"/>
              </a:rPr>
              <a:t>koncepti</a:t>
            </a:r>
            <a:r>
              <a:rPr lang="en-US" sz="4000" dirty="0">
                <a:solidFill>
                  <a:srgbClr val="002060"/>
                </a:solidFill>
                <a:latin typeface="Cambria" pitchFamily="18" charset="0"/>
                <a:ea typeface="Cambria" pitchFamily="18" charset="0"/>
              </a:rPr>
              <a:t> </a:t>
            </a:r>
            <a:endParaRPr lang="en-US" sz="4000" dirty="0">
              <a:solidFill>
                <a:srgbClr val="002060"/>
              </a:solidFill>
              <a:latin typeface="Cambria" pitchFamily="18" charset="0"/>
              <a:ea typeface="Cambria" pitchFamily="18" charset="0"/>
            </a:endParaRPr>
          </a:p>
        </p:txBody>
      </p:sp>
      <p:sp>
        <p:nvSpPr>
          <p:cNvPr id="3" name="Content Placeholder 2"/>
          <p:cNvSpPr>
            <a:spLocks noGrp="1"/>
          </p:cNvSpPr>
          <p:nvPr>
            <p:ph idx="1"/>
          </p:nvPr>
        </p:nvSpPr>
        <p:spPr>
          <a:xfrm>
            <a:off x="755576" y="2204864"/>
            <a:ext cx="7632848" cy="4176464"/>
          </a:xfrm>
        </p:spPr>
        <p:txBody>
          <a:bodyPr>
            <a:normAutofit/>
          </a:bodyPr>
          <a:lstStyle/>
          <a:p>
            <a:pPr marL="0" indent="0">
              <a:spcBef>
                <a:spcPts val="0"/>
              </a:spcBef>
              <a:buNone/>
            </a:pPr>
            <a:r>
              <a:rPr lang="vi-VN" sz="2400" b="1" dirty="0">
                <a:solidFill>
                  <a:srgbClr val="002060"/>
                </a:solidFill>
                <a:latin typeface="Cambria" pitchFamily="18" charset="0"/>
                <a:ea typeface="Cambria" pitchFamily="18" charset="0"/>
              </a:rPr>
              <a:t>Tokovi podataka </a:t>
            </a:r>
          </a:p>
          <a:p>
            <a:pPr marL="274320" indent="0">
              <a:spcBef>
                <a:spcPts val="0"/>
              </a:spcBef>
              <a:buNone/>
            </a:pPr>
            <a:r>
              <a:rPr lang="vi-VN" sz="2400" dirty="0">
                <a:solidFill>
                  <a:srgbClr val="002060"/>
                </a:solidFill>
                <a:latin typeface="Cambria" pitchFamily="18" charset="0"/>
                <a:ea typeface="Cambria" pitchFamily="18" charset="0"/>
              </a:rPr>
              <a:t>Tok podataka je jedan ili više skupova podataka (agregacija podataka) koji u sistemu ima korisnički jasnu semantiku i koji povezuje ostale komponente sistema. </a:t>
            </a:r>
            <a:r>
              <a:rPr lang="sr-Latn-RS" sz="2400" dirty="0" smtClean="0">
                <a:solidFill>
                  <a:srgbClr val="002060"/>
                </a:solidFill>
                <a:latin typeface="Cambria" pitchFamily="18" charset="0"/>
                <a:ea typeface="Cambria" pitchFamily="18" charset="0"/>
              </a:rPr>
              <a:t>I</a:t>
            </a:r>
            <a:r>
              <a:rPr lang="vi-VN" sz="2400" dirty="0" smtClean="0">
                <a:solidFill>
                  <a:srgbClr val="002060"/>
                </a:solidFill>
                <a:latin typeface="Cambria" pitchFamily="18" charset="0"/>
                <a:ea typeface="Cambria" pitchFamily="18" charset="0"/>
              </a:rPr>
              <a:t>nformacija </a:t>
            </a:r>
            <a:r>
              <a:rPr lang="sr-Latn-RS" sz="2400" dirty="0" smtClean="0">
                <a:solidFill>
                  <a:srgbClr val="002060"/>
                </a:solidFill>
                <a:latin typeface="Cambria" pitchFamily="18" charset="0"/>
                <a:ea typeface="Cambria" pitchFamily="18" charset="0"/>
              </a:rPr>
              <a:t>je </a:t>
            </a:r>
            <a:r>
              <a:rPr lang="vi-VN" sz="2400" dirty="0" smtClean="0">
                <a:solidFill>
                  <a:srgbClr val="002060"/>
                </a:solidFill>
                <a:latin typeface="Cambria" pitchFamily="18" charset="0"/>
                <a:ea typeface="Cambria" pitchFamily="18" charset="0"/>
              </a:rPr>
              <a:t>poznate </a:t>
            </a:r>
            <a:r>
              <a:rPr lang="vi-VN" sz="2400" dirty="0">
                <a:solidFill>
                  <a:srgbClr val="002060"/>
                </a:solidFill>
                <a:latin typeface="Cambria" pitchFamily="18" charset="0"/>
                <a:ea typeface="Cambria" pitchFamily="18" charset="0"/>
              </a:rPr>
              <a:t>strukture i sadržaja. Po svojoj prirodi može biti: dokument, skup dokumenata, elementarni podatak (npr. nabavna cena proizvoda), neformatizovan skup podataka (npr. knjiga, časopis i sl.), bilo koje činjenice (npr. znanje eksperata, </a:t>
            </a:r>
            <a:r>
              <a:rPr lang="vi-VN" sz="2400" dirty="0" smtClean="0">
                <a:solidFill>
                  <a:srgbClr val="002060"/>
                </a:solidFill>
                <a:latin typeface="Cambria" pitchFamily="18" charset="0"/>
                <a:ea typeface="Cambria" pitchFamily="18" charset="0"/>
              </a:rPr>
              <a:t>razgovor</a:t>
            </a:r>
            <a:r>
              <a:rPr lang="sr-Latn-RS" sz="2400" dirty="0" smtClean="0">
                <a:solidFill>
                  <a:srgbClr val="002060"/>
                </a:solidFill>
                <a:latin typeface="Cambria" pitchFamily="18" charset="0"/>
                <a:ea typeface="Cambria" pitchFamily="18" charset="0"/>
              </a:rPr>
              <a:t> i sl.</a:t>
            </a:r>
            <a:r>
              <a:rPr lang="vi-VN" sz="2400" dirty="0" smtClean="0">
                <a:solidFill>
                  <a:srgbClr val="002060"/>
                </a:solidFill>
                <a:latin typeface="Cambria" pitchFamily="18" charset="0"/>
                <a:ea typeface="Cambria" pitchFamily="18" charset="0"/>
              </a:rPr>
              <a:t>). </a:t>
            </a:r>
            <a:endParaRPr lang="sr-Latn-RS" sz="2400" dirty="0" smtClean="0">
              <a:solidFill>
                <a:srgbClr val="002060"/>
              </a:solidFill>
              <a:latin typeface="Cambria" pitchFamily="18" charset="0"/>
              <a:ea typeface="Cambria" pitchFamily="18" charset="0"/>
            </a:endParaRPr>
          </a:p>
          <a:p>
            <a:pPr marL="274320" indent="0">
              <a:spcBef>
                <a:spcPts val="0"/>
              </a:spcBef>
              <a:buNone/>
            </a:pPr>
            <a:r>
              <a:rPr lang="vi-VN" sz="2400" dirty="0" smtClean="0">
                <a:solidFill>
                  <a:srgbClr val="002060"/>
                </a:solidFill>
                <a:latin typeface="Cambria" pitchFamily="18" charset="0"/>
                <a:ea typeface="Cambria" pitchFamily="18" charset="0"/>
              </a:rPr>
              <a:t>Simbol</a:t>
            </a:r>
            <a:r>
              <a:rPr lang="vi-VN" sz="2400" dirty="0">
                <a:solidFill>
                  <a:srgbClr val="002060"/>
                </a:solidFill>
                <a:latin typeface="Cambria" pitchFamily="18" charset="0"/>
                <a:ea typeface="Cambria" pitchFamily="18" charset="0"/>
              </a:rPr>
              <a:t>: </a:t>
            </a:r>
          </a:p>
          <a:p>
            <a:pPr marL="0" indent="0">
              <a:spcBef>
                <a:spcPts val="0"/>
              </a:spcBef>
              <a:buNone/>
            </a:pPr>
            <a:endParaRPr lang="vi-VN" sz="2400" dirty="0">
              <a:solidFill>
                <a:srgbClr val="002060"/>
              </a:solidFill>
              <a:latin typeface="Cambria" pitchFamily="18" charset="0"/>
              <a:ea typeface="Cambria" pitchFamily="18" charset="0"/>
            </a:endParaRPr>
          </a:p>
        </p:txBody>
      </p:sp>
      <p:pic>
        <p:nvPicPr>
          <p:cNvPr id="5" name="Picture 2"/>
          <p:cNvPicPr>
            <a:picLocks noChangeAspect="1" noChangeArrowheads="1"/>
          </p:cNvPicPr>
          <p:nvPr/>
        </p:nvPicPr>
        <p:blipFill>
          <a:blip r:embed="rId2">
            <a:clrChange>
              <a:clrFrom>
                <a:srgbClr val="F8F8F8"/>
              </a:clrFrom>
              <a:clrTo>
                <a:srgbClr val="F8F8F8">
                  <a:alpha val="0"/>
                </a:srgbClr>
              </a:clrTo>
            </a:clrChange>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2339752" y="5805264"/>
            <a:ext cx="3384376" cy="5698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3049929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99592" y="1124744"/>
            <a:ext cx="5698976" cy="778098"/>
          </a:xfrm>
        </p:spPr>
        <p:txBody>
          <a:bodyPr>
            <a:normAutofit/>
          </a:bodyPr>
          <a:lstStyle/>
          <a:p>
            <a:pPr algn="l"/>
            <a:r>
              <a:rPr lang="en-US" sz="4000" dirty="0" err="1">
                <a:solidFill>
                  <a:srgbClr val="002060"/>
                </a:solidFill>
                <a:latin typeface="Cambria" pitchFamily="18" charset="0"/>
                <a:ea typeface="Cambria" pitchFamily="18" charset="0"/>
              </a:rPr>
              <a:t>Osnovni</a:t>
            </a:r>
            <a:r>
              <a:rPr lang="en-US" sz="4000" dirty="0">
                <a:solidFill>
                  <a:srgbClr val="002060"/>
                </a:solidFill>
                <a:latin typeface="Cambria" pitchFamily="18" charset="0"/>
                <a:ea typeface="Cambria" pitchFamily="18" charset="0"/>
              </a:rPr>
              <a:t> </a:t>
            </a:r>
            <a:r>
              <a:rPr lang="en-US" sz="4000" dirty="0" err="1">
                <a:solidFill>
                  <a:srgbClr val="002060"/>
                </a:solidFill>
                <a:latin typeface="Cambria" pitchFamily="18" charset="0"/>
                <a:ea typeface="Cambria" pitchFamily="18" charset="0"/>
              </a:rPr>
              <a:t>koncepti</a:t>
            </a:r>
            <a:r>
              <a:rPr lang="en-US" sz="4000" dirty="0">
                <a:solidFill>
                  <a:srgbClr val="002060"/>
                </a:solidFill>
                <a:latin typeface="Cambria" pitchFamily="18" charset="0"/>
                <a:ea typeface="Cambria" pitchFamily="18" charset="0"/>
              </a:rPr>
              <a:t> </a:t>
            </a:r>
            <a:endParaRPr lang="en-US" sz="4000" dirty="0">
              <a:solidFill>
                <a:srgbClr val="002060"/>
              </a:solidFill>
              <a:latin typeface="Cambria" pitchFamily="18" charset="0"/>
              <a:ea typeface="Cambria" pitchFamily="18" charset="0"/>
            </a:endParaRPr>
          </a:p>
        </p:txBody>
      </p:sp>
      <p:sp>
        <p:nvSpPr>
          <p:cNvPr id="3" name="Content Placeholder 2"/>
          <p:cNvSpPr>
            <a:spLocks noGrp="1"/>
          </p:cNvSpPr>
          <p:nvPr>
            <p:ph idx="1"/>
          </p:nvPr>
        </p:nvSpPr>
        <p:spPr>
          <a:xfrm>
            <a:off x="755576" y="2204864"/>
            <a:ext cx="7632848" cy="4176464"/>
          </a:xfrm>
        </p:spPr>
        <p:txBody>
          <a:bodyPr>
            <a:normAutofit/>
          </a:bodyPr>
          <a:lstStyle/>
          <a:p>
            <a:pPr marL="0" indent="0">
              <a:spcBef>
                <a:spcPts val="0"/>
              </a:spcBef>
              <a:buNone/>
            </a:pPr>
            <a:r>
              <a:rPr lang="vi-VN" sz="2400" b="1" dirty="0">
                <a:solidFill>
                  <a:srgbClr val="002060"/>
                </a:solidFill>
                <a:latin typeface="Cambria" pitchFamily="18" charset="0"/>
                <a:ea typeface="Cambria" pitchFamily="18" charset="0"/>
              </a:rPr>
              <a:t>Izvori i odredišta podataka (interfejsi) </a:t>
            </a:r>
          </a:p>
          <a:p>
            <a:pPr marL="274320" indent="0">
              <a:spcBef>
                <a:spcPts val="0"/>
              </a:spcBef>
              <a:buNone/>
            </a:pPr>
            <a:r>
              <a:rPr lang="vi-VN" sz="2400" dirty="0">
                <a:solidFill>
                  <a:srgbClr val="002060"/>
                </a:solidFill>
                <a:latin typeface="Cambria" pitchFamily="18" charset="0"/>
                <a:ea typeface="Cambria" pitchFamily="18" charset="0"/>
              </a:rPr>
              <a:t>Interfejs je eksterni sistem odnosno spoljni objekat koji je povezan sa posmatranim sistemom kao izvor </a:t>
            </a:r>
            <a:r>
              <a:rPr lang="sr-Latn-RS" sz="2400" dirty="0" smtClean="0">
                <a:solidFill>
                  <a:srgbClr val="002060"/>
                </a:solidFill>
                <a:latin typeface="Cambria" pitchFamily="18" charset="0"/>
                <a:ea typeface="Cambria" pitchFamily="18" charset="0"/>
              </a:rPr>
              <a:t>i/</a:t>
            </a:r>
            <a:r>
              <a:rPr lang="vi-VN" sz="2400" dirty="0" smtClean="0">
                <a:solidFill>
                  <a:srgbClr val="002060"/>
                </a:solidFill>
                <a:latin typeface="Cambria" pitchFamily="18" charset="0"/>
                <a:ea typeface="Cambria" pitchFamily="18" charset="0"/>
              </a:rPr>
              <a:t>ili </a:t>
            </a:r>
            <a:r>
              <a:rPr lang="vi-VN" sz="2400" dirty="0">
                <a:solidFill>
                  <a:srgbClr val="002060"/>
                </a:solidFill>
                <a:latin typeface="Cambria" pitchFamily="18" charset="0"/>
                <a:ea typeface="Cambria" pitchFamily="18" charset="0"/>
              </a:rPr>
              <a:t>odredište podataka </a:t>
            </a:r>
            <a:r>
              <a:rPr lang="vi-VN" sz="2400" dirty="0" smtClean="0">
                <a:solidFill>
                  <a:srgbClr val="002060"/>
                </a:solidFill>
                <a:latin typeface="Cambria" pitchFamily="18" charset="0"/>
                <a:ea typeface="Cambria" pitchFamily="18" charset="0"/>
              </a:rPr>
              <a:t>. Interfejs </a:t>
            </a:r>
            <a:r>
              <a:rPr lang="vi-VN" sz="2400" dirty="0">
                <a:solidFill>
                  <a:srgbClr val="002060"/>
                </a:solidFill>
                <a:latin typeface="Cambria" pitchFamily="18" charset="0"/>
                <a:ea typeface="Cambria" pitchFamily="18" charset="0"/>
              </a:rPr>
              <a:t>može biti osoba (npr. radnik, kupac i sl) ili organizacioni sistem (institucija, poslovna funkcija i sl). Interfejs modeluje ona područja koja su van domena našeg interesovanja. Sam sistem i veze sa interfejsima predstavljaju (sačinjavaju) dijagram konteksta sistema. </a:t>
            </a:r>
            <a:endParaRPr lang="sr-Latn-RS" sz="2400" dirty="0" smtClean="0">
              <a:solidFill>
                <a:srgbClr val="002060"/>
              </a:solidFill>
              <a:latin typeface="Cambria" pitchFamily="18" charset="0"/>
              <a:ea typeface="Cambria" pitchFamily="18" charset="0"/>
            </a:endParaRPr>
          </a:p>
          <a:p>
            <a:pPr marL="274320" indent="0">
              <a:spcBef>
                <a:spcPts val="0"/>
              </a:spcBef>
              <a:buNone/>
            </a:pPr>
            <a:r>
              <a:rPr lang="vi-VN" sz="2400" dirty="0" smtClean="0">
                <a:solidFill>
                  <a:srgbClr val="002060"/>
                </a:solidFill>
                <a:latin typeface="Cambria" pitchFamily="18" charset="0"/>
                <a:ea typeface="Cambria" pitchFamily="18" charset="0"/>
              </a:rPr>
              <a:t>Simbol</a:t>
            </a:r>
            <a:r>
              <a:rPr lang="vi-VN" sz="2400" dirty="0">
                <a:solidFill>
                  <a:srgbClr val="002060"/>
                </a:solidFill>
                <a:latin typeface="Cambria" pitchFamily="18" charset="0"/>
                <a:ea typeface="Cambria" pitchFamily="18" charset="0"/>
              </a:rPr>
              <a:t>:</a:t>
            </a:r>
          </a:p>
          <a:p>
            <a:pPr marL="0" indent="0">
              <a:spcBef>
                <a:spcPts val="0"/>
              </a:spcBef>
              <a:buNone/>
            </a:pPr>
            <a:endParaRPr lang="vi-VN" sz="2400" dirty="0">
              <a:solidFill>
                <a:srgbClr val="002060"/>
              </a:solidFill>
              <a:latin typeface="Cambria" pitchFamily="18" charset="0"/>
              <a:ea typeface="Cambria" pitchFamily="18" charset="0"/>
            </a:endParaRPr>
          </a:p>
        </p:txBody>
      </p:sp>
      <p:pic>
        <p:nvPicPr>
          <p:cNvPr id="6" name="Picture 2"/>
          <p:cNvPicPr>
            <a:picLocks noChangeAspect="1" noChangeArrowheads="1"/>
          </p:cNvPicPr>
          <p:nvPr/>
        </p:nvPicPr>
        <p:blipFill>
          <a:blip r:embed="rId2">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2267744" y="5661248"/>
            <a:ext cx="2194515" cy="7951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7714269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99592" y="1124744"/>
            <a:ext cx="5698976" cy="778098"/>
          </a:xfrm>
        </p:spPr>
        <p:txBody>
          <a:bodyPr>
            <a:normAutofit/>
          </a:bodyPr>
          <a:lstStyle/>
          <a:p>
            <a:pPr algn="l"/>
            <a:r>
              <a:rPr lang="en-US" sz="4000" dirty="0" err="1">
                <a:solidFill>
                  <a:srgbClr val="002060"/>
                </a:solidFill>
                <a:latin typeface="Cambria" pitchFamily="18" charset="0"/>
                <a:ea typeface="Cambria" pitchFamily="18" charset="0"/>
              </a:rPr>
              <a:t>Osnovni</a:t>
            </a:r>
            <a:r>
              <a:rPr lang="en-US" sz="4000" dirty="0">
                <a:solidFill>
                  <a:srgbClr val="002060"/>
                </a:solidFill>
                <a:latin typeface="Cambria" pitchFamily="18" charset="0"/>
                <a:ea typeface="Cambria" pitchFamily="18" charset="0"/>
              </a:rPr>
              <a:t> </a:t>
            </a:r>
            <a:r>
              <a:rPr lang="en-US" sz="4000" dirty="0" err="1">
                <a:solidFill>
                  <a:srgbClr val="002060"/>
                </a:solidFill>
                <a:latin typeface="Cambria" pitchFamily="18" charset="0"/>
                <a:ea typeface="Cambria" pitchFamily="18" charset="0"/>
              </a:rPr>
              <a:t>koncepti</a:t>
            </a:r>
            <a:r>
              <a:rPr lang="en-US" sz="4000" dirty="0">
                <a:solidFill>
                  <a:srgbClr val="002060"/>
                </a:solidFill>
                <a:latin typeface="Cambria" pitchFamily="18" charset="0"/>
                <a:ea typeface="Cambria" pitchFamily="18" charset="0"/>
              </a:rPr>
              <a:t> </a:t>
            </a:r>
            <a:endParaRPr lang="en-US" sz="4000" dirty="0">
              <a:solidFill>
                <a:srgbClr val="002060"/>
              </a:solidFill>
              <a:latin typeface="Cambria" pitchFamily="18" charset="0"/>
              <a:ea typeface="Cambria" pitchFamily="18" charset="0"/>
            </a:endParaRPr>
          </a:p>
        </p:txBody>
      </p:sp>
      <p:sp>
        <p:nvSpPr>
          <p:cNvPr id="3" name="Content Placeholder 2"/>
          <p:cNvSpPr>
            <a:spLocks noGrp="1"/>
          </p:cNvSpPr>
          <p:nvPr>
            <p:ph idx="1"/>
          </p:nvPr>
        </p:nvSpPr>
        <p:spPr>
          <a:xfrm>
            <a:off x="755576" y="2204864"/>
            <a:ext cx="7632848" cy="4176464"/>
          </a:xfrm>
        </p:spPr>
        <p:txBody>
          <a:bodyPr>
            <a:normAutofit/>
          </a:bodyPr>
          <a:lstStyle/>
          <a:p>
            <a:pPr marL="0" indent="0">
              <a:spcBef>
                <a:spcPts val="0"/>
              </a:spcBef>
              <a:buNone/>
            </a:pPr>
            <a:r>
              <a:rPr lang="vi-VN" sz="2400" b="1" dirty="0">
                <a:solidFill>
                  <a:srgbClr val="002060"/>
                </a:solidFill>
                <a:latin typeface="Cambria" pitchFamily="18" charset="0"/>
                <a:ea typeface="Cambria" pitchFamily="18" charset="0"/>
              </a:rPr>
              <a:t>Skladišta podataka </a:t>
            </a:r>
          </a:p>
          <a:p>
            <a:pPr marL="274320" indent="0">
              <a:spcBef>
                <a:spcPts val="0"/>
              </a:spcBef>
              <a:buNone/>
            </a:pPr>
            <a:r>
              <a:rPr lang="vi-VN" sz="2400" dirty="0" smtClean="0">
                <a:solidFill>
                  <a:srgbClr val="002060"/>
                </a:solidFill>
                <a:latin typeface="Cambria" pitchFamily="18" charset="0"/>
                <a:ea typeface="Cambria" pitchFamily="18" charset="0"/>
              </a:rPr>
              <a:t>Skladište </a:t>
            </a:r>
            <a:r>
              <a:rPr lang="vi-VN" sz="2400" dirty="0">
                <a:solidFill>
                  <a:srgbClr val="002060"/>
                </a:solidFill>
                <a:latin typeface="Cambria" pitchFamily="18" charset="0"/>
                <a:ea typeface="Cambria" pitchFamily="18" charset="0"/>
              </a:rPr>
              <a:t>podataka je memorijska lokacija na kojoj su podaci privremeno memorisani. Može biti dokument (npr. faktura), datoteka ili baza podataka, znanje u ljudskoj glavi, kartoteka, biblioteka, skriveni skup podataka (lična beležnica nekog izvršioca) itd. </a:t>
            </a:r>
          </a:p>
          <a:p>
            <a:pPr marL="274320" indent="0">
              <a:spcBef>
                <a:spcPts val="0"/>
              </a:spcBef>
              <a:buNone/>
            </a:pPr>
            <a:r>
              <a:rPr lang="vi-VN" sz="2400" dirty="0">
                <a:solidFill>
                  <a:srgbClr val="002060"/>
                </a:solidFill>
                <a:latin typeface="Cambria" pitchFamily="18" charset="0"/>
                <a:ea typeface="Cambria" pitchFamily="18" charset="0"/>
              </a:rPr>
              <a:t>Simbol: </a:t>
            </a:r>
          </a:p>
          <a:p>
            <a:pPr marL="0" indent="0">
              <a:spcBef>
                <a:spcPts val="0"/>
              </a:spcBef>
              <a:buNone/>
            </a:pPr>
            <a:endParaRPr lang="vi-VN" sz="2400" dirty="0">
              <a:solidFill>
                <a:srgbClr val="002060"/>
              </a:solidFill>
              <a:latin typeface="Cambria" pitchFamily="18" charset="0"/>
              <a:ea typeface="Cambria" pitchFamily="18" charset="0"/>
            </a:endParaRPr>
          </a:p>
        </p:txBody>
      </p:sp>
      <p:pic>
        <p:nvPicPr>
          <p:cNvPr id="5" name="Picture 2"/>
          <p:cNvPicPr>
            <a:picLocks noChangeAspect="1" noChangeArrowheads="1"/>
          </p:cNvPicPr>
          <p:nvPr/>
        </p:nvPicPr>
        <p:blipFill>
          <a:blip r:embed="rId2">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2627784" y="4904120"/>
            <a:ext cx="2974174" cy="8836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1779395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99592" y="1124744"/>
            <a:ext cx="7632848" cy="778098"/>
          </a:xfrm>
        </p:spPr>
        <p:txBody>
          <a:bodyPr>
            <a:normAutofit fontScale="90000"/>
          </a:bodyPr>
          <a:lstStyle/>
          <a:p>
            <a:pPr algn="l"/>
            <a:r>
              <a:rPr lang="pl-PL" sz="4000" dirty="0">
                <a:solidFill>
                  <a:srgbClr val="002060"/>
                </a:solidFill>
                <a:latin typeface="Cambria" pitchFamily="18" charset="0"/>
                <a:ea typeface="Cambria" pitchFamily="18" charset="0"/>
              </a:rPr>
              <a:t>Metodi za predstavljanje toka obrade </a:t>
            </a:r>
            <a:endParaRPr lang="en-US" sz="4000" dirty="0">
              <a:solidFill>
                <a:srgbClr val="002060"/>
              </a:solidFill>
              <a:latin typeface="Cambria" pitchFamily="18" charset="0"/>
              <a:ea typeface="Cambria" pitchFamily="18" charset="0"/>
            </a:endParaRPr>
          </a:p>
        </p:txBody>
      </p:sp>
      <p:sp>
        <p:nvSpPr>
          <p:cNvPr id="3" name="Content Placeholder 2"/>
          <p:cNvSpPr>
            <a:spLocks noGrp="1"/>
          </p:cNvSpPr>
          <p:nvPr>
            <p:ph idx="1"/>
          </p:nvPr>
        </p:nvSpPr>
        <p:spPr>
          <a:xfrm>
            <a:off x="755576" y="2204864"/>
            <a:ext cx="7632848" cy="4176464"/>
          </a:xfrm>
        </p:spPr>
        <p:txBody>
          <a:bodyPr>
            <a:normAutofit fontScale="92500" lnSpcReduction="10000"/>
          </a:bodyPr>
          <a:lstStyle/>
          <a:p>
            <a:pPr marL="0" indent="0">
              <a:spcBef>
                <a:spcPts val="0"/>
              </a:spcBef>
              <a:buNone/>
            </a:pPr>
            <a:r>
              <a:rPr lang="vi-VN" sz="2400" b="1" dirty="0" smtClean="0">
                <a:solidFill>
                  <a:srgbClr val="002060"/>
                </a:solidFill>
                <a:latin typeface="Cambria" pitchFamily="18" charset="0"/>
                <a:ea typeface="Cambria" pitchFamily="18" charset="0"/>
              </a:rPr>
              <a:t>Algoritam</a:t>
            </a:r>
            <a:r>
              <a:rPr lang="sr-Latn-RS" sz="2400" b="1" dirty="0" smtClean="0">
                <a:solidFill>
                  <a:srgbClr val="002060"/>
                </a:solidFill>
                <a:latin typeface="Cambria" pitchFamily="18" charset="0"/>
                <a:ea typeface="Cambria" pitchFamily="18" charset="0"/>
              </a:rPr>
              <a:t> </a:t>
            </a:r>
            <a:r>
              <a:rPr lang="vi-VN" sz="2400" dirty="0" smtClean="0">
                <a:solidFill>
                  <a:srgbClr val="002060"/>
                </a:solidFill>
                <a:latin typeface="Cambria" pitchFamily="18" charset="0"/>
                <a:ea typeface="Cambria" pitchFamily="18" charset="0"/>
              </a:rPr>
              <a:t>podrazumeva </a:t>
            </a:r>
            <a:r>
              <a:rPr lang="vi-VN" sz="2400" dirty="0">
                <a:solidFill>
                  <a:srgbClr val="002060"/>
                </a:solidFill>
                <a:latin typeface="Cambria" pitchFamily="18" charset="0"/>
                <a:ea typeface="Cambria" pitchFamily="18" charset="0"/>
              </a:rPr>
              <a:t>skup pravila koja određuju proces transformacije ulaznih u izlazne podatke, odnosno kojima se zadaje redosled operacija koje treba izvršiti nad ulaznim (polaznim) podacima da bi se dobilo traženo rešenje koje je potpuno određeno izlaznim podacima. Najvažnije karakteristike algoritma su: </a:t>
            </a:r>
          </a:p>
          <a:p>
            <a:pPr marL="617220">
              <a:spcBef>
                <a:spcPts val="0"/>
              </a:spcBef>
            </a:pPr>
            <a:r>
              <a:rPr lang="vi-VN" sz="2400" b="1" dirty="0">
                <a:solidFill>
                  <a:srgbClr val="002060"/>
                </a:solidFill>
                <a:latin typeface="Cambria" pitchFamily="18" charset="0"/>
                <a:ea typeface="Cambria" pitchFamily="18" charset="0"/>
              </a:rPr>
              <a:t>determinisanost</a:t>
            </a:r>
            <a:r>
              <a:rPr lang="vi-VN" sz="2400" dirty="0">
                <a:solidFill>
                  <a:srgbClr val="002060"/>
                </a:solidFill>
                <a:latin typeface="Cambria" pitchFamily="18" charset="0"/>
                <a:ea typeface="Cambria" pitchFamily="18" charset="0"/>
              </a:rPr>
              <a:t> (jednoznačnost propisanog redosleda operacija, koji ne dozvoljava njegovo proizvoljno tumačenje); </a:t>
            </a:r>
          </a:p>
          <a:p>
            <a:pPr marL="617220">
              <a:spcBef>
                <a:spcPts val="0"/>
              </a:spcBef>
            </a:pPr>
            <a:r>
              <a:rPr lang="vi-VN" sz="2400" b="1" dirty="0">
                <a:solidFill>
                  <a:srgbClr val="002060"/>
                </a:solidFill>
                <a:latin typeface="Cambria" pitchFamily="18" charset="0"/>
                <a:ea typeface="Cambria" pitchFamily="18" charset="0"/>
              </a:rPr>
              <a:t>masovnost</a:t>
            </a:r>
            <a:r>
              <a:rPr lang="vi-VN" sz="2400" dirty="0">
                <a:solidFill>
                  <a:srgbClr val="002060"/>
                </a:solidFill>
                <a:latin typeface="Cambria" pitchFamily="18" charset="0"/>
                <a:ea typeface="Cambria" pitchFamily="18" charset="0"/>
              </a:rPr>
              <a:t> </a:t>
            </a:r>
            <a:r>
              <a:rPr lang="vi-VN" sz="2400" dirty="0" smtClean="0">
                <a:solidFill>
                  <a:srgbClr val="002060"/>
                </a:solidFill>
                <a:latin typeface="Cambria" pitchFamily="18" charset="0"/>
                <a:ea typeface="Cambria" pitchFamily="18" charset="0"/>
              </a:rPr>
              <a:t>odn</a:t>
            </a:r>
            <a:r>
              <a:rPr lang="sr-Latn-RS" sz="2400" dirty="0" smtClean="0">
                <a:solidFill>
                  <a:srgbClr val="002060"/>
                </a:solidFill>
                <a:latin typeface="Cambria" pitchFamily="18" charset="0"/>
                <a:ea typeface="Cambria" pitchFamily="18" charset="0"/>
              </a:rPr>
              <a:t>osno</a:t>
            </a:r>
            <a:r>
              <a:rPr lang="vi-VN" sz="2400" dirty="0" smtClean="0">
                <a:solidFill>
                  <a:srgbClr val="002060"/>
                </a:solidFill>
                <a:latin typeface="Cambria" pitchFamily="18" charset="0"/>
                <a:ea typeface="Cambria" pitchFamily="18" charset="0"/>
              </a:rPr>
              <a:t> </a:t>
            </a:r>
            <a:r>
              <a:rPr lang="vi-VN" sz="2400" dirty="0">
                <a:solidFill>
                  <a:srgbClr val="002060"/>
                </a:solidFill>
                <a:latin typeface="Cambria" pitchFamily="18" charset="0"/>
                <a:ea typeface="Cambria" pitchFamily="18" charset="0"/>
              </a:rPr>
              <a:t>univerzalnost (pogodnost za rešavanje većine ili svih zadataka istog tipa); </a:t>
            </a:r>
          </a:p>
          <a:p>
            <a:pPr marL="617220">
              <a:spcBef>
                <a:spcPts val="0"/>
              </a:spcBef>
            </a:pPr>
            <a:r>
              <a:rPr lang="vi-VN" sz="2400" b="1" dirty="0">
                <a:solidFill>
                  <a:srgbClr val="002060"/>
                </a:solidFill>
                <a:latin typeface="Cambria" pitchFamily="18" charset="0"/>
                <a:ea typeface="Cambria" pitchFamily="18" charset="0"/>
              </a:rPr>
              <a:t>diskretnost</a:t>
            </a:r>
            <a:r>
              <a:rPr lang="vi-VN" sz="2400" dirty="0">
                <a:solidFill>
                  <a:srgbClr val="002060"/>
                </a:solidFill>
                <a:latin typeface="Cambria" pitchFamily="18" charset="0"/>
                <a:ea typeface="Cambria" pitchFamily="18" charset="0"/>
              </a:rPr>
              <a:t> (mogućnost razlaganja algoritma na elementarne operacije); </a:t>
            </a:r>
          </a:p>
        </p:txBody>
      </p:sp>
    </p:spTree>
    <p:extLst>
      <p:ext uri="{BB962C8B-B14F-4D97-AF65-F5344CB8AC3E}">
        <p14:creationId xmlns:p14="http://schemas.microsoft.com/office/powerpoint/2010/main" val="68309730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755576" y="2132856"/>
            <a:ext cx="7560840" cy="4392488"/>
          </a:xfrm>
        </p:spPr>
        <p:txBody>
          <a:bodyPr>
            <a:noAutofit/>
          </a:bodyPr>
          <a:lstStyle/>
          <a:p>
            <a:pPr marL="0" indent="0">
              <a:spcBef>
                <a:spcPts val="0"/>
              </a:spcBef>
              <a:buNone/>
            </a:pPr>
            <a:r>
              <a:rPr lang="en-US" sz="2400" dirty="0" err="1" smtClean="0">
                <a:solidFill>
                  <a:srgbClr val="002060"/>
                </a:solidFill>
                <a:latin typeface="Cambria" pitchFamily="18" charset="0"/>
                <a:ea typeface="Cambria" pitchFamily="18" charset="0"/>
                <a:cs typeface="Arial" pitchFamily="34" charset="0"/>
              </a:rPr>
              <a:t>Karakteristike</a:t>
            </a:r>
            <a:r>
              <a:rPr lang="en-US" sz="2400" dirty="0" smtClean="0">
                <a:solidFill>
                  <a:srgbClr val="002060"/>
                </a:solidFill>
                <a:latin typeface="Cambria" pitchFamily="18" charset="0"/>
                <a:ea typeface="Cambria" pitchFamily="18" charset="0"/>
                <a:cs typeface="Arial" pitchFamily="34" charset="0"/>
              </a:rPr>
              <a:t> </a:t>
            </a:r>
            <a:r>
              <a:rPr lang="en-US" sz="2400" dirty="0" err="1" smtClean="0">
                <a:solidFill>
                  <a:srgbClr val="002060"/>
                </a:solidFill>
                <a:latin typeface="Cambria" pitchFamily="18" charset="0"/>
                <a:ea typeface="Cambria" pitchFamily="18" charset="0"/>
                <a:cs typeface="Arial" pitchFamily="34" charset="0"/>
              </a:rPr>
              <a:t>algoritma</a:t>
            </a:r>
            <a:r>
              <a:rPr lang="en-US" sz="2400" dirty="0" smtClean="0">
                <a:solidFill>
                  <a:srgbClr val="002060"/>
                </a:solidFill>
                <a:latin typeface="Cambria" pitchFamily="18" charset="0"/>
                <a:ea typeface="Cambria" pitchFamily="18" charset="0"/>
                <a:cs typeface="Arial" pitchFamily="34" charset="0"/>
              </a:rPr>
              <a:t> </a:t>
            </a:r>
            <a:r>
              <a:rPr lang="en-US" sz="2400" dirty="0" err="1" smtClean="0">
                <a:solidFill>
                  <a:srgbClr val="002060"/>
                </a:solidFill>
                <a:latin typeface="Cambria" pitchFamily="18" charset="0"/>
                <a:ea typeface="Cambria" pitchFamily="18" charset="0"/>
                <a:cs typeface="Arial" pitchFamily="34" charset="0"/>
              </a:rPr>
              <a:t>su</a:t>
            </a:r>
            <a:r>
              <a:rPr lang="en-US" sz="2400" dirty="0" smtClean="0">
                <a:solidFill>
                  <a:srgbClr val="002060"/>
                </a:solidFill>
                <a:latin typeface="Cambria" pitchFamily="18" charset="0"/>
                <a:ea typeface="Cambria" pitchFamily="18" charset="0"/>
                <a:cs typeface="Arial" pitchFamily="34" charset="0"/>
              </a:rPr>
              <a:t> i</a:t>
            </a:r>
            <a:r>
              <a:rPr lang="sr-Latn-RS" sz="2400" dirty="0" smtClean="0">
                <a:solidFill>
                  <a:srgbClr val="002060"/>
                </a:solidFill>
                <a:latin typeface="Cambria" pitchFamily="18" charset="0"/>
                <a:ea typeface="Cambria" pitchFamily="18" charset="0"/>
                <a:cs typeface="Arial" pitchFamily="34" charset="0"/>
              </a:rPr>
              <a:t>:</a:t>
            </a:r>
          </a:p>
          <a:p>
            <a:pPr marL="0">
              <a:spcBef>
                <a:spcPts val="0"/>
              </a:spcBef>
            </a:pPr>
            <a:r>
              <a:rPr lang="en-US" sz="2400" b="1" i="1" dirty="0" err="1">
                <a:solidFill>
                  <a:srgbClr val="002060"/>
                </a:solidFill>
                <a:latin typeface="Cambria" pitchFamily="18" charset="0"/>
                <a:ea typeface="Cambria" pitchFamily="18" charset="0"/>
                <a:cs typeface="Arial" pitchFamily="34" charset="0"/>
              </a:rPr>
              <a:t>rezultativnost</a:t>
            </a:r>
            <a:r>
              <a:rPr lang="en-US" sz="2400" b="1" i="1" dirty="0">
                <a:solidFill>
                  <a:srgbClr val="002060"/>
                </a:solidFill>
                <a:latin typeface="Cambria" pitchFamily="18" charset="0"/>
                <a:ea typeface="Cambria" pitchFamily="18" charset="0"/>
                <a:cs typeface="Arial" pitchFamily="34" charset="0"/>
              </a:rPr>
              <a:t> </a:t>
            </a:r>
            <a:r>
              <a:rPr lang="en-US" sz="2400" dirty="0">
                <a:solidFill>
                  <a:srgbClr val="002060"/>
                </a:solidFill>
                <a:latin typeface="Cambria" pitchFamily="18" charset="0"/>
                <a:ea typeface="Cambria" pitchFamily="18" charset="0"/>
                <a:cs typeface="Arial" pitchFamily="34" charset="0"/>
              </a:rPr>
              <a:t>(</a:t>
            </a:r>
            <a:r>
              <a:rPr lang="en-US" sz="2400" dirty="0" err="1">
                <a:solidFill>
                  <a:srgbClr val="002060"/>
                </a:solidFill>
                <a:latin typeface="Cambria" pitchFamily="18" charset="0"/>
                <a:ea typeface="Cambria" pitchFamily="18" charset="0"/>
                <a:cs typeface="Arial" pitchFamily="34" charset="0"/>
              </a:rPr>
              <a:t>mogućnost</a:t>
            </a:r>
            <a:r>
              <a:rPr lang="en-US" sz="2400" dirty="0">
                <a:solidFill>
                  <a:srgbClr val="002060"/>
                </a:solidFill>
                <a:latin typeface="Cambria" pitchFamily="18" charset="0"/>
                <a:ea typeface="Cambria" pitchFamily="18" charset="0"/>
                <a:cs typeface="Arial" pitchFamily="34" charset="0"/>
              </a:rPr>
              <a:t> da se </a:t>
            </a:r>
            <a:r>
              <a:rPr lang="en-US" sz="2400" dirty="0" err="1">
                <a:solidFill>
                  <a:srgbClr val="002060"/>
                </a:solidFill>
                <a:latin typeface="Cambria" pitchFamily="18" charset="0"/>
                <a:ea typeface="Cambria" pitchFamily="18" charset="0"/>
                <a:cs typeface="Arial" pitchFamily="34" charset="0"/>
              </a:rPr>
              <a:t>rešenje</a:t>
            </a:r>
            <a:r>
              <a:rPr lang="en-US" sz="2400" dirty="0">
                <a:solidFill>
                  <a:srgbClr val="002060"/>
                </a:solidFill>
                <a:latin typeface="Cambria" pitchFamily="18" charset="0"/>
                <a:ea typeface="Cambria" pitchFamily="18" charset="0"/>
                <a:cs typeface="Arial" pitchFamily="34" charset="0"/>
              </a:rPr>
              <a:t> </a:t>
            </a:r>
            <a:r>
              <a:rPr lang="en-US" sz="2400" dirty="0" err="1">
                <a:solidFill>
                  <a:srgbClr val="002060"/>
                </a:solidFill>
                <a:latin typeface="Cambria" pitchFamily="18" charset="0"/>
                <a:ea typeface="Cambria" pitchFamily="18" charset="0"/>
                <a:cs typeface="Arial" pitchFamily="34" charset="0"/>
              </a:rPr>
              <a:t>dobije</a:t>
            </a:r>
            <a:r>
              <a:rPr lang="en-US" sz="2400" dirty="0">
                <a:solidFill>
                  <a:srgbClr val="002060"/>
                </a:solidFill>
                <a:latin typeface="Cambria" pitchFamily="18" charset="0"/>
                <a:ea typeface="Cambria" pitchFamily="18" charset="0"/>
                <a:cs typeface="Arial" pitchFamily="34" charset="0"/>
              </a:rPr>
              <a:t> </a:t>
            </a:r>
            <a:r>
              <a:rPr lang="en-US" sz="2400" dirty="0" err="1">
                <a:solidFill>
                  <a:srgbClr val="002060"/>
                </a:solidFill>
                <a:latin typeface="Cambria" pitchFamily="18" charset="0"/>
                <a:ea typeface="Cambria" pitchFamily="18" charset="0"/>
                <a:cs typeface="Arial" pitchFamily="34" charset="0"/>
              </a:rPr>
              <a:t>posle</a:t>
            </a:r>
            <a:r>
              <a:rPr lang="en-US" sz="2400" dirty="0">
                <a:solidFill>
                  <a:srgbClr val="002060"/>
                </a:solidFill>
                <a:latin typeface="Cambria" pitchFamily="18" charset="0"/>
                <a:ea typeface="Cambria" pitchFamily="18" charset="0"/>
                <a:cs typeface="Arial" pitchFamily="34" charset="0"/>
              </a:rPr>
              <a:t> </a:t>
            </a:r>
            <a:r>
              <a:rPr lang="en-US" sz="2400" dirty="0" err="1">
                <a:solidFill>
                  <a:srgbClr val="002060"/>
                </a:solidFill>
                <a:latin typeface="Cambria" pitchFamily="18" charset="0"/>
                <a:ea typeface="Cambria" pitchFamily="18" charset="0"/>
                <a:cs typeface="Arial" pitchFamily="34" charset="0"/>
              </a:rPr>
              <a:t>konačnog</a:t>
            </a:r>
            <a:r>
              <a:rPr lang="en-US" sz="2400" dirty="0">
                <a:solidFill>
                  <a:srgbClr val="002060"/>
                </a:solidFill>
                <a:latin typeface="Cambria" pitchFamily="18" charset="0"/>
                <a:ea typeface="Cambria" pitchFamily="18" charset="0"/>
                <a:cs typeface="Arial" pitchFamily="34" charset="0"/>
              </a:rPr>
              <a:t> </a:t>
            </a:r>
            <a:r>
              <a:rPr lang="en-US" sz="2400" dirty="0" err="1">
                <a:solidFill>
                  <a:srgbClr val="002060"/>
                </a:solidFill>
                <a:latin typeface="Cambria" pitchFamily="18" charset="0"/>
                <a:ea typeface="Cambria" pitchFamily="18" charset="0"/>
                <a:cs typeface="Arial" pitchFamily="34" charset="0"/>
              </a:rPr>
              <a:t>broja</a:t>
            </a:r>
            <a:r>
              <a:rPr lang="en-US" sz="2400" dirty="0">
                <a:solidFill>
                  <a:srgbClr val="002060"/>
                </a:solidFill>
                <a:latin typeface="Cambria" pitchFamily="18" charset="0"/>
                <a:ea typeface="Cambria" pitchFamily="18" charset="0"/>
                <a:cs typeface="Arial" pitchFamily="34" charset="0"/>
              </a:rPr>
              <a:t> </a:t>
            </a:r>
            <a:r>
              <a:rPr lang="en-US" sz="2400" dirty="0" err="1">
                <a:solidFill>
                  <a:srgbClr val="002060"/>
                </a:solidFill>
                <a:latin typeface="Cambria" pitchFamily="18" charset="0"/>
                <a:ea typeface="Cambria" pitchFamily="18" charset="0"/>
                <a:cs typeface="Arial" pitchFamily="34" charset="0"/>
              </a:rPr>
              <a:t>koraka</a:t>
            </a:r>
            <a:r>
              <a:rPr lang="en-US" sz="2400" dirty="0">
                <a:solidFill>
                  <a:srgbClr val="002060"/>
                </a:solidFill>
                <a:latin typeface="Cambria" pitchFamily="18" charset="0"/>
                <a:ea typeface="Cambria" pitchFamily="18" charset="0"/>
                <a:cs typeface="Arial" pitchFamily="34" charset="0"/>
              </a:rPr>
              <a:t>); </a:t>
            </a:r>
          </a:p>
          <a:p>
            <a:pPr marL="0">
              <a:spcBef>
                <a:spcPts val="0"/>
              </a:spcBef>
            </a:pPr>
            <a:r>
              <a:rPr lang="en-US" sz="2400" b="1" i="1" dirty="0" err="1">
                <a:solidFill>
                  <a:srgbClr val="002060"/>
                </a:solidFill>
                <a:latin typeface="Cambria" pitchFamily="18" charset="0"/>
                <a:ea typeface="Cambria" pitchFamily="18" charset="0"/>
                <a:cs typeface="Arial" pitchFamily="34" charset="0"/>
              </a:rPr>
              <a:t>invarijantnost</a:t>
            </a:r>
            <a:r>
              <a:rPr lang="en-US" sz="2400" b="1" i="1" dirty="0">
                <a:solidFill>
                  <a:srgbClr val="002060"/>
                </a:solidFill>
                <a:latin typeface="Cambria" pitchFamily="18" charset="0"/>
                <a:ea typeface="Cambria" pitchFamily="18" charset="0"/>
                <a:cs typeface="Arial" pitchFamily="34" charset="0"/>
              </a:rPr>
              <a:t> </a:t>
            </a:r>
            <a:r>
              <a:rPr lang="en-US" sz="2400" i="1" dirty="0">
                <a:solidFill>
                  <a:srgbClr val="002060"/>
                </a:solidFill>
                <a:latin typeface="Cambria" pitchFamily="18" charset="0"/>
                <a:ea typeface="Cambria" pitchFamily="18" charset="0"/>
                <a:cs typeface="Arial" pitchFamily="34" charset="0"/>
              </a:rPr>
              <a:t>u </a:t>
            </a:r>
            <a:r>
              <a:rPr lang="en-US" sz="2400" i="1" dirty="0" err="1">
                <a:solidFill>
                  <a:srgbClr val="002060"/>
                </a:solidFill>
                <a:latin typeface="Cambria" pitchFamily="18" charset="0"/>
                <a:ea typeface="Cambria" pitchFamily="18" charset="0"/>
                <a:cs typeface="Arial" pitchFamily="34" charset="0"/>
              </a:rPr>
              <a:t>odnosu</a:t>
            </a:r>
            <a:r>
              <a:rPr lang="en-US" sz="2400" i="1" dirty="0">
                <a:solidFill>
                  <a:srgbClr val="002060"/>
                </a:solidFill>
                <a:latin typeface="Cambria" pitchFamily="18" charset="0"/>
                <a:ea typeface="Cambria" pitchFamily="18" charset="0"/>
                <a:cs typeface="Arial" pitchFamily="34" charset="0"/>
              </a:rPr>
              <a:t> </a:t>
            </a:r>
            <a:r>
              <a:rPr lang="en-US" sz="2400" i="1" dirty="0" err="1">
                <a:solidFill>
                  <a:srgbClr val="002060"/>
                </a:solidFill>
                <a:latin typeface="Cambria" pitchFamily="18" charset="0"/>
                <a:ea typeface="Cambria" pitchFamily="18" charset="0"/>
                <a:cs typeface="Arial" pitchFamily="34" charset="0"/>
              </a:rPr>
              <a:t>na</a:t>
            </a:r>
            <a:r>
              <a:rPr lang="en-US" sz="2400" i="1" dirty="0">
                <a:solidFill>
                  <a:srgbClr val="002060"/>
                </a:solidFill>
                <a:latin typeface="Cambria" pitchFamily="18" charset="0"/>
                <a:ea typeface="Cambria" pitchFamily="18" charset="0"/>
                <a:cs typeface="Arial" pitchFamily="34" charset="0"/>
              </a:rPr>
              <a:t> </a:t>
            </a:r>
            <a:r>
              <a:rPr lang="en-US" sz="2400" i="1" dirty="0" err="1">
                <a:solidFill>
                  <a:srgbClr val="002060"/>
                </a:solidFill>
                <a:latin typeface="Cambria" pitchFamily="18" charset="0"/>
                <a:ea typeface="Cambria" pitchFamily="18" charset="0"/>
                <a:cs typeface="Arial" pitchFamily="34" charset="0"/>
              </a:rPr>
              <a:t>izvršioce</a:t>
            </a:r>
            <a:r>
              <a:rPr lang="en-US" sz="2400" i="1" dirty="0">
                <a:solidFill>
                  <a:srgbClr val="002060"/>
                </a:solidFill>
                <a:latin typeface="Cambria" pitchFamily="18" charset="0"/>
                <a:ea typeface="Cambria" pitchFamily="18" charset="0"/>
                <a:cs typeface="Arial" pitchFamily="34" charset="0"/>
              </a:rPr>
              <a:t> </a:t>
            </a:r>
            <a:r>
              <a:rPr lang="en-US" sz="2400" dirty="0">
                <a:solidFill>
                  <a:srgbClr val="002060"/>
                </a:solidFill>
                <a:latin typeface="Cambria" pitchFamily="18" charset="0"/>
                <a:ea typeface="Cambria" pitchFamily="18" charset="0"/>
                <a:cs typeface="Arial" pitchFamily="34" charset="0"/>
              </a:rPr>
              <a:t>(</a:t>
            </a:r>
            <a:r>
              <a:rPr lang="en-US" sz="2400" dirty="0" err="1">
                <a:solidFill>
                  <a:srgbClr val="002060"/>
                </a:solidFill>
                <a:latin typeface="Cambria" pitchFamily="18" charset="0"/>
                <a:ea typeface="Cambria" pitchFamily="18" charset="0"/>
                <a:cs typeface="Arial" pitchFamily="34" charset="0"/>
              </a:rPr>
              <a:t>algoritam</a:t>
            </a:r>
            <a:r>
              <a:rPr lang="en-US" sz="2400" dirty="0">
                <a:solidFill>
                  <a:srgbClr val="002060"/>
                </a:solidFill>
                <a:latin typeface="Cambria" pitchFamily="18" charset="0"/>
                <a:ea typeface="Cambria" pitchFamily="18" charset="0"/>
                <a:cs typeface="Arial" pitchFamily="34" charset="0"/>
              </a:rPr>
              <a:t> ne </a:t>
            </a:r>
            <a:r>
              <a:rPr lang="en-US" sz="2400" dirty="0" err="1">
                <a:solidFill>
                  <a:srgbClr val="002060"/>
                </a:solidFill>
                <a:latin typeface="Cambria" pitchFamily="18" charset="0"/>
                <a:ea typeface="Cambria" pitchFamily="18" charset="0"/>
                <a:cs typeface="Arial" pitchFamily="34" charset="0"/>
              </a:rPr>
              <a:t>zavisi</a:t>
            </a:r>
            <a:r>
              <a:rPr lang="en-US" sz="2400" dirty="0">
                <a:solidFill>
                  <a:srgbClr val="002060"/>
                </a:solidFill>
                <a:latin typeface="Cambria" pitchFamily="18" charset="0"/>
                <a:ea typeface="Cambria" pitchFamily="18" charset="0"/>
                <a:cs typeface="Arial" pitchFamily="34" charset="0"/>
              </a:rPr>
              <a:t> od </a:t>
            </a:r>
            <a:r>
              <a:rPr lang="en-US" sz="2400" dirty="0" err="1">
                <a:solidFill>
                  <a:srgbClr val="002060"/>
                </a:solidFill>
                <a:latin typeface="Cambria" pitchFamily="18" charset="0"/>
                <a:ea typeface="Cambria" pitchFamily="18" charset="0"/>
                <a:cs typeface="Arial" pitchFamily="34" charset="0"/>
              </a:rPr>
              <a:t>osobe</a:t>
            </a:r>
            <a:r>
              <a:rPr lang="en-US" sz="2400" dirty="0">
                <a:solidFill>
                  <a:srgbClr val="002060"/>
                </a:solidFill>
                <a:latin typeface="Cambria" pitchFamily="18" charset="0"/>
                <a:ea typeface="Cambria" pitchFamily="18" charset="0"/>
                <a:cs typeface="Arial" pitchFamily="34" charset="0"/>
              </a:rPr>
              <a:t> </a:t>
            </a:r>
            <a:r>
              <a:rPr lang="en-US" sz="2400" dirty="0" err="1">
                <a:solidFill>
                  <a:srgbClr val="002060"/>
                </a:solidFill>
                <a:latin typeface="Cambria" pitchFamily="18" charset="0"/>
                <a:ea typeface="Cambria" pitchFamily="18" charset="0"/>
                <a:cs typeface="Arial" pitchFamily="34" charset="0"/>
              </a:rPr>
              <a:t>ili</a:t>
            </a:r>
            <a:r>
              <a:rPr lang="en-US" sz="2400" dirty="0">
                <a:solidFill>
                  <a:srgbClr val="002060"/>
                </a:solidFill>
                <a:latin typeface="Cambria" pitchFamily="18" charset="0"/>
                <a:ea typeface="Cambria" pitchFamily="18" charset="0"/>
                <a:cs typeface="Arial" pitchFamily="34" charset="0"/>
              </a:rPr>
              <a:t> </a:t>
            </a:r>
            <a:r>
              <a:rPr lang="en-US" sz="2400" dirty="0" err="1">
                <a:solidFill>
                  <a:srgbClr val="002060"/>
                </a:solidFill>
                <a:latin typeface="Cambria" pitchFamily="18" charset="0"/>
                <a:ea typeface="Cambria" pitchFamily="18" charset="0"/>
                <a:cs typeface="Arial" pitchFamily="34" charset="0"/>
              </a:rPr>
              <a:t>tipa</a:t>
            </a:r>
            <a:r>
              <a:rPr lang="en-US" sz="2400" dirty="0">
                <a:solidFill>
                  <a:srgbClr val="002060"/>
                </a:solidFill>
                <a:latin typeface="Cambria" pitchFamily="18" charset="0"/>
                <a:ea typeface="Cambria" pitchFamily="18" charset="0"/>
                <a:cs typeface="Arial" pitchFamily="34" charset="0"/>
              </a:rPr>
              <a:t> </a:t>
            </a:r>
            <a:r>
              <a:rPr lang="en-US" sz="2400" dirty="0" err="1">
                <a:solidFill>
                  <a:srgbClr val="002060"/>
                </a:solidFill>
                <a:latin typeface="Cambria" pitchFamily="18" charset="0"/>
                <a:ea typeface="Cambria" pitchFamily="18" charset="0"/>
                <a:cs typeface="Arial" pitchFamily="34" charset="0"/>
              </a:rPr>
              <a:t>mašine</a:t>
            </a:r>
            <a:r>
              <a:rPr lang="en-US" sz="2400" dirty="0">
                <a:solidFill>
                  <a:srgbClr val="002060"/>
                </a:solidFill>
                <a:latin typeface="Cambria" pitchFamily="18" charset="0"/>
                <a:ea typeface="Cambria" pitchFamily="18" charset="0"/>
                <a:cs typeface="Arial" pitchFamily="34" charset="0"/>
              </a:rPr>
              <a:t> </a:t>
            </a:r>
            <a:r>
              <a:rPr lang="en-US" sz="2400" dirty="0" err="1">
                <a:solidFill>
                  <a:srgbClr val="002060"/>
                </a:solidFill>
                <a:latin typeface="Cambria" pitchFamily="18" charset="0"/>
                <a:ea typeface="Cambria" pitchFamily="18" charset="0"/>
                <a:cs typeface="Arial" pitchFamily="34" charset="0"/>
              </a:rPr>
              <a:t>koja</a:t>
            </a:r>
            <a:r>
              <a:rPr lang="en-US" sz="2400" dirty="0">
                <a:solidFill>
                  <a:srgbClr val="002060"/>
                </a:solidFill>
                <a:latin typeface="Cambria" pitchFamily="18" charset="0"/>
                <a:ea typeface="Cambria" pitchFamily="18" charset="0"/>
                <a:cs typeface="Arial" pitchFamily="34" charset="0"/>
              </a:rPr>
              <a:t> </a:t>
            </a:r>
            <a:r>
              <a:rPr lang="en-US" sz="2400" dirty="0" err="1">
                <a:solidFill>
                  <a:srgbClr val="002060"/>
                </a:solidFill>
                <a:latin typeface="Cambria" pitchFamily="18" charset="0"/>
                <a:ea typeface="Cambria" pitchFamily="18" charset="0"/>
                <a:cs typeface="Arial" pitchFamily="34" charset="0"/>
              </a:rPr>
              <a:t>ga</a:t>
            </a:r>
            <a:r>
              <a:rPr lang="en-US" sz="2400" dirty="0">
                <a:solidFill>
                  <a:srgbClr val="002060"/>
                </a:solidFill>
                <a:latin typeface="Cambria" pitchFamily="18" charset="0"/>
                <a:ea typeface="Cambria" pitchFamily="18" charset="0"/>
                <a:cs typeface="Arial" pitchFamily="34" charset="0"/>
              </a:rPr>
              <a:t> </a:t>
            </a:r>
            <a:r>
              <a:rPr lang="en-US" sz="2400" dirty="0" err="1">
                <a:solidFill>
                  <a:srgbClr val="002060"/>
                </a:solidFill>
                <a:latin typeface="Cambria" pitchFamily="18" charset="0"/>
                <a:ea typeface="Cambria" pitchFamily="18" charset="0"/>
                <a:cs typeface="Arial" pitchFamily="34" charset="0"/>
              </a:rPr>
              <a:t>izvršava</a:t>
            </a:r>
            <a:r>
              <a:rPr lang="en-US" sz="2400" dirty="0">
                <a:solidFill>
                  <a:srgbClr val="002060"/>
                </a:solidFill>
                <a:latin typeface="Cambria" pitchFamily="18" charset="0"/>
                <a:ea typeface="Cambria" pitchFamily="18" charset="0"/>
                <a:cs typeface="Arial" pitchFamily="34" charset="0"/>
              </a:rPr>
              <a:t>). </a:t>
            </a:r>
          </a:p>
          <a:p>
            <a:pPr marL="0" indent="0">
              <a:spcBef>
                <a:spcPts val="0"/>
              </a:spcBef>
              <a:buNone/>
            </a:pPr>
            <a:r>
              <a:rPr lang="pl-PL" sz="2400" dirty="0" smtClean="0">
                <a:solidFill>
                  <a:srgbClr val="002060"/>
                </a:solidFill>
                <a:latin typeface="Cambria" pitchFamily="18" charset="0"/>
                <a:ea typeface="Cambria" pitchFamily="18" charset="0"/>
                <a:cs typeface="Arial" pitchFamily="34" charset="0"/>
              </a:rPr>
              <a:t>Metodi </a:t>
            </a:r>
            <a:r>
              <a:rPr lang="pl-PL" sz="2400" dirty="0">
                <a:solidFill>
                  <a:srgbClr val="002060"/>
                </a:solidFill>
                <a:latin typeface="Cambria" pitchFamily="18" charset="0"/>
                <a:ea typeface="Cambria" pitchFamily="18" charset="0"/>
                <a:cs typeface="Arial" pitchFamily="34" charset="0"/>
              </a:rPr>
              <a:t>za prikaz algoritma koji je razumljiv za čoveka: </a:t>
            </a:r>
          </a:p>
          <a:p>
            <a:pPr marL="0">
              <a:spcBef>
                <a:spcPts val="0"/>
              </a:spcBef>
            </a:pPr>
            <a:r>
              <a:rPr lang="en-US" sz="2400" dirty="0" err="1" smtClean="0">
                <a:solidFill>
                  <a:srgbClr val="002060"/>
                </a:solidFill>
                <a:latin typeface="Cambria" pitchFamily="18" charset="0"/>
                <a:ea typeface="Cambria" pitchFamily="18" charset="0"/>
                <a:cs typeface="Arial" pitchFamily="34" charset="0"/>
              </a:rPr>
              <a:t>opis</a:t>
            </a:r>
            <a:r>
              <a:rPr lang="en-US" sz="2400" dirty="0" smtClean="0">
                <a:solidFill>
                  <a:srgbClr val="002060"/>
                </a:solidFill>
                <a:latin typeface="Cambria" pitchFamily="18" charset="0"/>
                <a:ea typeface="Cambria" pitchFamily="18" charset="0"/>
                <a:cs typeface="Arial" pitchFamily="34" charset="0"/>
              </a:rPr>
              <a:t> </a:t>
            </a:r>
            <a:r>
              <a:rPr lang="en-US" sz="2400" dirty="0" err="1">
                <a:solidFill>
                  <a:srgbClr val="002060"/>
                </a:solidFill>
                <a:latin typeface="Cambria" pitchFamily="18" charset="0"/>
                <a:ea typeface="Cambria" pitchFamily="18" charset="0"/>
                <a:cs typeface="Arial" pitchFamily="34" charset="0"/>
              </a:rPr>
              <a:t>algoritma</a:t>
            </a:r>
            <a:r>
              <a:rPr lang="en-US" sz="2400" dirty="0">
                <a:solidFill>
                  <a:srgbClr val="002060"/>
                </a:solidFill>
                <a:latin typeface="Cambria" pitchFamily="18" charset="0"/>
                <a:ea typeface="Cambria" pitchFamily="18" charset="0"/>
                <a:cs typeface="Arial" pitchFamily="34" charset="0"/>
              </a:rPr>
              <a:t> </a:t>
            </a:r>
            <a:r>
              <a:rPr lang="en-US" sz="2400" dirty="0" err="1">
                <a:solidFill>
                  <a:srgbClr val="002060"/>
                </a:solidFill>
                <a:latin typeface="Cambria" pitchFamily="18" charset="0"/>
                <a:ea typeface="Cambria" pitchFamily="18" charset="0"/>
                <a:cs typeface="Arial" pitchFamily="34" charset="0"/>
              </a:rPr>
              <a:t>na</a:t>
            </a:r>
            <a:r>
              <a:rPr lang="en-US" sz="2400" dirty="0">
                <a:solidFill>
                  <a:srgbClr val="002060"/>
                </a:solidFill>
                <a:latin typeface="Cambria" pitchFamily="18" charset="0"/>
                <a:ea typeface="Cambria" pitchFamily="18" charset="0"/>
                <a:cs typeface="Arial" pitchFamily="34" charset="0"/>
              </a:rPr>
              <a:t> </a:t>
            </a:r>
            <a:r>
              <a:rPr lang="en-US" sz="2400" dirty="0" err="1">
                <a:solidFill>
                  <a:srgbClr val="002060"/>
                </a:solidFill>
                <a:latin typeface="Cambria" pitchFamily="18" charset="0"/>
                <a:ea typeface="Cambria" pitchFamily="18" charset="0"/>
                <a:cs typeface="Arial" pitchFamily="34" charset="0"/>
              </a:rPr>
              <a:t>prirodnom</a:t>
            </a:r>
            <a:r>
              <a:rPr lang="en-US" sz="2400" dirty="0">
                <a:solidFill>
                  <a:srgbClr val="002060"/>
                </a:solidFill>
                <a:latin typeface="Cambria" pitchFamily="18" charset="0"/>
                <a:ea typeface="Cambria" pitchFamily="18" charset="0"/>
                <a:cs typeface="Arial" pitchFamily="34" charset="0"/>
              </a:rPr>
              <a:t> </a:t>
            </a:r>
            <a:r>
              <a:rPr lang="en-US" sz="2400" dirty="0" err="1">
                <a:solidFill>
                  <a:srgbClr val="002060"/>
                </a:solidFill>
                <a:latin typeface="Cambria" pitchFamily="18" charset="0"/>
                <a:ea typeface="Cambria" pitchFamily="18" charset="0"/>
                <a:cs typeface="Arial" pitchFamily="34" charset="0"/>
              </a:rPr>
              <a:t>jeziku</a:t>
            </a:r>
            <a:r>
              <a:rPr lang="en-US" sz="2400" dirty="0">
                <a:solidFill>
                  <a:srgbClr val="002060"/>
                </a:solidFill>
                <a:latin typeface="Cambria" pitchFamily="18" charset="0"/>
                <a:ea typeface="Cambria" pitchFamily="18" charset="0"/>
                <a:cs typeface="Arial" pitchFamily="34" charset="0"/>
              </a:rPr>
              <a:t> (</a:t>
            </a:r>
            <a:r>
              <a:rPr lang="en-US" sz="2400" dirty="0" err="1">
                <a:solidFill>
                  <a:srgbClr val="002060"/>
                </a:solidFill>
                <a:latin typeface="Cambria" pitchFamily="18" charset="0"/>
                <a:ea typeface="Cambria" pitchFamily="18" charset="0"/>
                <a:cs typeface="Arial" pitchFamily="34" charset="0"/>
              </a:rPr>
              <a:t>verbalni</a:t>
            </a:r>
            <a:r>
              <a:rPr lang="en-US" sz="2400" dirty="0">
                <a:solidFill>
                  <a:srgbClr val="002060"/>
                </a:solidFill>
                <a:latin typeface="Cambria" pitchFamily="18" charset="0"/>
                <a:ea typeface="Cambria" pitchFamily="18" charset="0"/>
                <a:cs typeface="Arial" pitchFamily="34" charset="0"/>
              </a:rPr>
              <a:t> model); </a:t>
            </a:r>
          </a:p>
          <a:p>
            <a:pPr marL="0">
              <a:spcBef>
                <a:spcPts val="0"/>
              </a:spcBef>
            </a:pPr>
            <a:r>
              <a:rPr lang="pl-PL" sz="2400" dirty="0" smtClean="0">
                <a:solidFill>
                  <a:srgbClr val="002060"/>
                </a:solidFill>
                <a:latin typeface="Cambria" pitchFamily="18" charset="0"/>
                <a:ea typeface="Cambria" pitchFamily="18" charset="0"/>
                <a:cs typeface="Arial" pitchFamily="34" charset="0"/>
              </a:rPr>
              <a:t>dijagram </a:t>
            </a:r>
            <a:r>
              <a:rPr lang="pl-PL" sz="2400" dirty="0">
                <a:solidFill>
                  <a:srgbClr val="002060"/>
                </a:solidFill>
                <a:latin typeface="Cambria" pitchFamily="18" charset="0"/>
                <a:ea typeface="Cambria" pitchFamily="18" charset="0"/>
                <a:cs typeface="Arial" pitchFamily="34" charset="0"/>
              </a:rPr>
              <a:t>toka podataka (Flow Chart); </a:t>
            </a:r>
          </a:p>
          <a:p>
            <a:pPr marL="0">
              <a:spcBef>
                <a:spcPts val="0"/>
              </a:spcBef>
            </a:pPr>
            <a:r>
              <a:rPr lang="en-US" sz="2400" dirty="0" err="1" smtClean="0">
                <a:solidFill>
                  <a:srgbClr val="002060"/>
                </a:solidFill>
                <a:latin typeface="Cambria" pitchFamily="18" charset="0"/>
                <a:ea typeface="Cambria" pitchFamily="18" charset="0"/>
                <a:cs typeface="Arial" pitchFamily="34" charset="0"/>
              </a:rPr>
              <a:t>stablo</a:t>
            </a:r>
            <a:r>
              <a:rPr lang="en-US" sz="2400" dirty="0" smtClean="0">
                <a:solidFill>
                  <a:srgbClr val="002060"/>
                </a:solidFill>
                <a:latin typeface="Cambria" pitchFamily="18" charset="0"/>
                <a:ea typeface="Cambria" pitchFamily="18" charset="0"/>
                <a:cs typeface="Arial" pitchFamily="34" charset="0"/>
              </a:rPr>
              <a:t> </a:t>
            </a:r>
            <a:r>
              <a:rPr lang="en-US" sz="2400" dirty="0" err="1">
                <a:solidFill>
                  <a:srgbClr val="002060"/>
                </a:solidFill>
                <a:latin typeface="Cambria" pitchFamily="18" charset="0"/>
                <a:ea typeface="Cambria" pitchFamily="18" charset="0"/>
                <a:cs typeface="Arial" pitchFamily="34" charset="0"/>
              </a:rPr>
              <a:t>odlučivanja</a:t>
            </a:r>
            <a:r>
              <a:rPr lang="en-US" sz="2400" dirty="0">
                <a:solidFill>
                  <a:srgbClr val="002060"/>
                </a:solidFill>
                <a:latin typeface="Cambria" pitchFamily="18" charset="0"/>
                <a:ea typeface="Cambria" pitchFamily="18" charset="0"/>
                <a:cs typeface="Arial" pitchFamily="34" charset="0"/>
              </a:rPr>
              <a:t>; </a:t>
            </a:r>
          </a:p>
          <a:p>
            <a:pPr marL="0">
              <a:spcBef>
                <a:spcPts val="0"/>
              </a:spcBef>
            </a:pPr>
            <a:r>
              <a:rPr lang="en-US" sz="2400" dirty="0" err="1" smtClean="0">
                <a:solidFill>
                  <a:srgbClr val="002060"/>
                </a:solidFill>
                <a:latin typeface="Cambria" pitchFamily="18" charset="0"/>
                <a:ea typeface="Cambria" pitchFamily="18" charset="0"/>
                <a:cs typeface="Arial" pitchFamily="34" charset="0"/>
              </a:rPr>
              <a:t>tabela</a:t>
            </a:r>
            <a:r>
              <a:rPr lang="en-US" sz="2400" dirty="0" smtClean="0">
                <a:solidFill>
                  <a:srgbClr val="002060"/>
                </a:solidFill>
                <a:latin typeface="Cambria" pitchFamily="18" charset="0"/>
                <a:ea typeface="Cambria" pitchFamily="18" charset="0"/>
                <a:cs typeface="Arial" pitchFamily="34" charset="0"/>
              </a:rPr>
              <a:t> </a:t>
            </a:r>
            <a:r>
              <a:rPr lang="en-US" sz="2400" dirty="0" err="1">
                <a:solidFill>
                  <a:srgbClr val="002060"/>
                </a:solidFill>
                <a:latin typeface="Cambria" pitchFamily="18" charset="0"/>
                <a:ea typeface="Cambria" pitchFamily="18" charset="0"/>
                <a:cs typeface="Arial" pitchFamily="34" charset="0"/>
              </a:rPr>
              <a:t>odlučivanja</a:t>
            </a:r>
            <a:r>
              <a:rPr lang="en-US" sz="2400" dirty="0">
                <a:solidFill>
                  <a:srgbClr val="002060"/>
                </a:solidFill>
                <a:latin typeface="Cambria" pitchFamily="18" charset="0"/>
                <a:ea typeface="Cambria" pitchFamily="18" charset="0"/>
                <a:cs typeface="Arial" pitchFamily="34" charset="0"/>
              </a:rPr>
              <a:t>;</a:t>
            </a:r>
          </a:p>
          <a:p>
            <a:pPr marL="0">
              <a:spcBef>
                <a:spcPts val="0"/>
              </a:spcBef>
            </a:pPr>
            <a:r>
              <a:rPr lang="en-US" sz="2400" dirty="0" smtClean="0">
                <a:solidFill>
                  <a:srgbClr val="002060"/>
                </a:solidFill>
                <a:latin typeface="Cambria" pitchFamily="18" charset="0"/>
                <a:ea typeface="Cambria" pitchFamily="18" charset="0"/>
                <a:cs typeface="Arial" pitchFamily="34" charset="0"/>
              </a:rPr>
              <a:t>pseudo </a:t>
            </a:r>
            <a:r>
              <a:rPr lang="en-US" sz="2400" dirty="0" err="1">
                <a:solidFill>
                  <a:srgbClr val="002060"/>
                </a:solidFill>
                <a:latin typeface="Cambria" pitchFamily="18" charset="0"/>
                <a:ea typeface="Cambria" pitchFamily="18" charset="0"/>
                <a:cs typeface="Arial" pitchFamily="34" charset="0"/>
              </a:rPr>
              <a:t>kod</a:t>
            </a:r>
            <a:r>
              <a:rPr lang="en-US" sz="2400" dirty="0">
                <a:solidFill>
                  <a:srgbClr val="002060"/>
                </a:solidFill>
                <a:latin typeface="Cambria" pitchFamily="18" charset="0"/>
                <a:ea typeface="Cambria" pitchFamily="18" charset="0"/>
                <a:cs typeface="Arial" pitchFamily="34" charset="0"/>
              </a:rPr>
              <a:t>; </a:t>
            </a:r>
          </a:p>
          <a:p>
            <a:pPr marL="0">
              <a:spcBef>
                <a:spcPts val="0"/>
              </a:spcBef>
            </a:pPr>
            <a:r>
              <a:rPr lang="en-US" sz="2400" dirty="0" err="1" smtClean="0">
                <a:solidFill>
                  <a:srgbClr val="002060"/>
                </a:solidFill>
                <a:latin typeface="Cambria" pitchFamily="18" charset="0"/>
                <a:ea typeface="Cambria" pitchFamily="18" charset="0"/>
                <a:cs typeface="Arial" pitchFamily="34" charset="0"/>
              </a:rPr>
              <a:t>Nassi</a:t>
            </a:r>
            <a:r>
              <a:rPr lang="en-US" sz="2400" dirty="0" smtClean="0">
                <a:solidFill>
                  <a:srgbClr val="002060"/>
                </a:solidFill>
                <a:latin typeface="Cambria" pitchFamily="18" charset="0"/>
                <a:ea typeface="Cambria" pitchFamily="18" charset="0"/>
                <a:cs typeface="Arial" pitchFamily="34" charset="0"/>
              </a:rPr>
              <a:t> </a:t>
            </a:r>
            <a:r>
              <a:rPr lang="en-US" sz="2400" dirty="0">
                <a:solidFill>
                  <a:srgbClr val="002060"/>
                </a:solidFill>
                <a:latin typeface="Cambria" pitchFamily="18" charset="0"/>
                <a:ea typeface="Cambria" pitchFamily="18" charset="0"/>
                <a:cs typeface="Arial" pitchFamily="34" charset="0"/>
              </a:rPr>
              <a:t>- </a:t>
            </a:r>
            <a:r>
              <a:rPr lang="en-US" sz="2400" dirty="0" err="1">
                <a:solidFill>
                  <a:srgbClr val="002060"/>
                </a:solidFill>
                <a:latin typeface="Cambria" pitchFamily="18" charset="0"/>
                <a:ea typeface="Cambria" pitchFamily="18" charset="0"/>
                <a:cs typeface="Arial" pitchFamily="34" charset="0"/>
              </a:rPr>
              <a:t>Schneidermann</a:t>
            </a:r>
            <a:r>
              <a:rPr lang="en-US" sz="2400" dirty="0">
                <a:solidFill>
                  <a:srgbClr val="002060"/>
                </a:solidFill>
                <a:latin typeface="Cambria" pitchFamily="18" charset="0"/>
                <a:ea typeface="Cambria" pitchFamily="18" charset="0"/>
                <a:cs typeface="Arial" pitchFamily="34" charset="0"/>
              </a:rPr>
              <a:t> </a:t>
            </a:r>
            <a:r>
              <a:rPr lang="en-US" sz="2400" dirty="0" err="1">
                <a:solidFill>
                  <a:srgbClr val="002060"/>
                </a:solidFill>
                <a:latin typeface="Cambria" pitchFamily="18" charset="0"/>
                <a:ea typeface="Cambria" pitchFamily="18" charset="0"/>
                <a:cs typeface="Arial" pitchFamily="34" charset="0"/>
              </a:rPr>
              <a:t>dijagram</a:t>
            </a:r>
            <a:r>
              <a:rPr lang="en-US" sz="2400" dirty="0">
                <a:solidFill>
                  <a:srgbClr val="002060"/>
                </a:solidFill>
                <a:latin typeface="Cambria" pitchFamily="18" charset="0"/>
                <a:ea typeface="Cambria" pitchFamily="18" charset="0"/>
                <a:cs typeface="Arial" pitchFamily="34" charset="0"/>
              </a:rPr>
              <a:t> </a:t>
            </a:r>
            <a:r>
              <a:rPr lang="en-US" sz="2400" dirty="0" err="1">
                <a:solidFill>
                  <a:srgbClr val="002060"/>
                </a:solidFill>
                <a:latin typeface="Cambria" pitchFamily="18" charset="0"/>
                <a:ea typeface="Cambria" pitchFamily="18" charset="0"/>
                <a:cs typeface="Arial" pitchFamily="34" charset="0"/>
              </a:rPr>
              <a:t>itd</a:t>
            </a:r>
            <a:r>
              <a:rPr lang="en-US" sz="2400" dirty="0">
                <a:solidFill>
                  <a:srgbClr val="002060"/>
                </a:solidFill>
                <a:latin typeface="Cambria" pitchFamily="18" charset="0"/>
                <a:ea typeface="Cambria" pitchFamily="18" charset="0"/>
                <a:cs typeface="Arial" pitchFamily="34" charset="0"/>
              </a:rPr>
              <a:t>. </a:t>
            </a:r>
          </a:p>
          <a:p>
            <a:pPr marL="0">
              <a:spcBef>
                <a:spcPts val="0"/>
              </a:spcBef>
            </a:pPr>
            <a:endParaRPr lang="en-US" sz="2400" dirty="0">
              <a:solidFill>
                <a:srgbClr val="002060"/>
              </a:solidFill>
              <a:latin typeface="Cambria" pitchFamily="18" charset="0"/>
              <a:ea typeface="Cambria" pitchFamily="18" charset="0"/>
              <a:cs typeface="Arial" pitchFamily="34" charset="0"/>
            </a:endParaRPr>
          </a:p>
        </p:txBody>
      </p:sp>
      <p:sp>
        <p:nvSpPr>
          <p:cNvPr id="4" name="Title 1"/>
          <p:cNvSpPr txBox="1">
            <a:spLocks/>
          </p:cNvSpPr>
          <p:nvPr/>
        </p:nvSpPr>
        <p:spPr>
          <a:xfrm>
            <a:off x="899592" y="1124744"/>
            <a:ext cx="7632848" cy="778098"/>
          </a:xfrm>
          <a:prstGeom prst="rect">
            <a:avLst/>
          </a:prstGeom>
        </p:spPr>
        <p:txBody>
          <a:bodyPr vert="horz" lIns="91440" tIns="45720" rIns="91440" bIns="45720" rtlCol="0" anchor="ctr">
            <a:normAutofit fontScale="9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pl-PL" sz="4000" smtClean="0">
                <a:solidFill>
                  <a:srgbClr val="002060"/>
                </a:solidFill>
                <a:latin typeface="Cambria" pitchFamily="18" charset="0"/>
                <a:ea typeface="Cambria" pitchFamily="18" charset="0"/>
              </a:rPr>
              <a:t>Metodi za predstavljanje toka obrade </a:t>
            </a:r>
            <a:endParaRPr lang="en-US" sz="4000" dirty="0">
              <a:solidFill>
                <a:srgbClr val="002060"/>
              </a:solidFill>
              <a:latin typeface="Cambria" pitchFamily="18" charset="0"/>
              <a:ea typeface="Cambria" pitchFamily="18" charset="0"/>
            </a:endParaRPr>
          </a:p>
        </p:txBody>
      </p:sp>
    </p:spTree>
    <p:extLst>
      <p:ext uri="{BB962C8B-B14F-4D97-AF65-F5344CB8AC3E}">
        <p14:creationId xmlns:p14="http://schemas.microsoft.com/office/powerpoint/2010/main" val="413663698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11560" y="1052736"/>
            <a:ext cx="7846640" cy="1470025"/>
          </a:xfrm>
        </p:spPr>
        <p:txBody>
          <a:bodyPr>
            <a:normAutofit/>
          </a:bodyPr>
          <a:lstStyle/>
          <a:p>
            <a:pPr algn="l"/>
            <a:r>
              <a:rPr lang="sr-Latn-RS" sz="4000" dirty="0">
                <a:solidFill>
                  <a:srgbClr val="002060"/>
                </a:solidFill>
                <a:latin typeface="Cambria" pitchFamily="18" charset="0"/>
                <a:ea typeface="Cambria" pitchFamily="18" charset="0"/>
              </a:rPr>
              <a:t>Klasični metodi projektovanja IS-a</a:t>
            </a:r>
            <a:endParaRPr lang="en-US" sz="4000" dirty="0">
              <a:solidFill>
                <a:srgbClr val="002060"/>
              </a:solidFill>
              <a:latin typeface="Cambria" pitchFamily="18" charset="0"/>
              <a:ea typeface="Cambria" pitchFamily="18" charset="0"/>
            </a:endParaRPr>
          </a:p>
        </p:txBody>
      </p:sp>
      <p:sp>
        <p:nvSpPr>
          <p:cNvPr id="3" name="Subtitle 2"/>
          <p:cNvSpPr>
            <a:spLocks noGrp="1"/>
          </p:cNvSpPr>
          <p:nvPr>
            <p:ph type="subTitle" idx="1"/>
          </p:nvPr>
        </p:nvSpPr>
        <p:spPr>
          <a:xfrm>
            <a:off x="683568" y="2420888"/>
            <a:ext cx="7632848" cy="3960440"/>
          </a:xfrm>
        </p:spPr>
        <p:txBody>
          <a:bodyPr>
            <a:noAutofit/>
          </a:bodyPr>
          <a:lstStyle/>
          <a:p>
            <a:pPr algn="l">
              <a:spcBef>
                <a:spcPts val="600"/>
              </a:spcBef>
            </a:pPr>
            <a:r>
              <a:rPr lang="en-US" sz="2400" dirty="0" err="1">
                <a:solidFill>
                  <a:schemeClr val="tx2"/>
                </a:solidFill>
                <a:latin typeface="Cambria" pitchFamily="18" charset="0"/>
                <a:ea typeface="Cambria" pitchFamily="18" charset="0"/>
              </a:rPr>
              <a:t>Najpoznatiji</a:t>
            </a:r>
            <a:r>
              <a:rPr lang="en-US" sz="2400" dirty="0">
                <a:solidFill>
                  <a:schemeClr val="tx2"/>
                </a:solidFill>
                <a:latin typeface="Cambria" pitchFamily="18" charset="0"/>
                <a:ea typeface="Cambria" pitchFamily="18" charset="0"/>
              </a:rPr>
              <a:t> </a:t>
            </a:r>
            <a:r>
              <a:rPr lang="en-US" sz="2400" dirty="0" err="1">
                <a:solidFill>
                  <a:schemeClr val="tx2"/>
                </a:solidFill>
                <a:latin typeface="Cambria" pitchFamily="18" charset="0"/>
                <a:ea typeface="Cambria" pitchFamily="18" charset="0"/>
              </a:rPr>
              <a:t>klasični</a:t>
            </a:r>
            <a:r>
              <a:rPr lang="en-US" sz="2400" dirty="0">
                <a:solidFill>
                  <a:schemeClr val="tx2"/>
                </a:solidFill>
                <a:latin typeface="Cambria" pitchFamily="18" charset="0"/>
                <a:ea typeface="Cambria" pitchFamily="18" charset="0"/>
              </a:rPr>
              <a:t> </a:t>
            </a:r>
            <a:r>
              <a:rPr lang="en-US" sz="2400" dirty="0" err="1">
                <a:solidFill>
                  <a:schemeClr val="tx2"/>
                </a:solidFill>
                <a:latin typeface="Cambria" pitchFamily="18" charset="0"/>
                <a:ea typeface="Cambria" pitchFamily="18" charset="0"/>
              </a:rPr>
              <a:t>metodi</a:t>
            </a:r>
            <a:r>
              <a:rPr lang="en-US" sz="2400" dirty="0">
                <a:solidFill>
                  <a:schemeClr val="tx2"/>
                </a:solidFill>
                <a:latin typeface="Cambria" pitchFamily="18" charset="0"/>
                <a:ea typeface="Cambria" pitchFamily="18" charset="0"/>
              </a:rPr>
              <a:t> </a:t>
            </a:r>
            <a:r>
              <a:rPr lang="en-US" sz="2400" dirty="0" err="1">
                <a:solidFill>
                  <a:schemeClr val="tx2"/>
                </a:solidFill>
                <a:latin typeface="Cambria" pitchFamily="18" charset="0"/>
                <a:ea typeface="Cambria" pitchFamily="18" charset="0"/>
              </a:rPr>
              <a:t>su</a:t>
            </a:r>
            <a:r>
              <a:rPr lang="en-US" sz="2400" dirty="0">
                <a:solidFill>
                  <a:schemeClr val="tx2"/>
                </a:solidFill>
                <a:latin typeface="Cambria" pitchFamily="18" charset="0"/>
                <a:ea typeface="Cambria" pitchFamily="18" charset="0"/>
              </a:rPr>
              <a:t>: </a:t>
            </a:r>
          </a:p>
          <a:p>
            <a:pPr marL="342900" indent="-342900" algn="l">
              <a:spcBef>
                <a:spcPts val="600"/>
              </a:spcBef>
              <a:buFont typeface="Arial" pitchFamily="34" charset="0"/>
              <a:buChar char="•"/>
            </a:pPr>
            <a:r>
              <a:rPr lang="en-US" sz="2400" dirty="0">
                <a:solidFill>
                  <a:schemeClr val="tx2"/>
                </a:solidFill>
                <a:latin typeface="Cambria" pitchFamily="18" charset="0"/>
                <a:ea typeface="Cambria" pitchFamily="18" charset="0"/>
              </a:rPr>
              <a:t>BSP (Business System Planning) </a:t>
            </a:r>
            <a:r>
              <a:rPr lang="en-US" sz="2400" dirty="0" err="1">
                <a:solidFill>
                  <a:schemeClr val="tx2"/>
                </a:solidFill>
                <a:latin typeface="Cambria" pitchFamily="18" charset="0"/>
                <a:ea typeface="Cambria" pitchFamily="18" charset="0"/>
              </a:rPr>
              <a:t>metod</a:t>
            </a:r>
            <a:r>
              <a:rPr lang="en-US" sz="2400" dirty="0">
                <a:solidFill>
                  <a:schemeClr val="tx2"/>
                </a:solidFill>
                <a:latin typeface="Cambria" pitchFamily="18" charset="0"/>
                <a:ea typeface="Cambria" pitchFamily="18" charset="0"/>
              </a:rPr>
              <a:t>; </a:t>
            </a:r>
          </a:p>
          <a:p>
            <a:pPr marL="342900" indent="-342900" algn="l">
              <a:spcBef>
                <a:spcPts val="600"/>
              </a:spcBef>
              <a:buFont typeface="Arial" pitchFamily="34" charset="0"/>
              <a:buChar char="•"/>
            </a:pPr>
            <a:r>
              <a:rPr lang="en-US" sz="2400" dirty="0">
                <a:solidFill>
                  <a:schemeClr val="tx2"/>
                </a:solidFill>
                <a:latin typeface="Cambria" pitchFamily="18" charset="0"/>
                <a:ea typeface="Cambria" pitchFamily="18" charset="0"/>
              </a:rPr>
              <a:t>SDM (System Development Method) </a:t>
            </a:r>
            <a:r>
              <a:rPr lang="en-US" sz="2400" dirty="0" err="1">
                <a:solidFill>
                  <a:schemeClr val="tx2"/>
                </a:solidFill>
                <a:latin typeface="Cambria" pitchFamily="18" charset="0"/>
                <a:ea typeface="Cambria" pitchFamily="18" charset="0"/>
              </a:rPr>
              <a:t>firme</a:t>
            </a:r>
            <a:r>
              <a:rPr lang="en-US" sz="2400" dirty="0">
                <a:solidFill>
                  <a:schemeClr val="tx2"/>
                </a:solidFill>
                <a:latin typeface="Cambria" pitchFamily="18" charset="0"/>
                <a:ea typeface="Cambria" pitchFamily="18" charset="0"/>
              </a:rPr>
              <a:t> "IBM"; </a:t>
            </a:r>
          </a:p>
          <a:p>
            <a:pPr marL="342900" indent="-342900" algn="l">
              <a:spcBef>
                <a:spcPts val="600"/>
              </a:spcBef>
              <a:buFont typeface="Arial" pitchFamily="34" charset="0"/>
              <a:buChar char="•"/>
            </a:pPr>
            <a:r>
              <a:rPr lang="en-US" sz="2400" dirty="0">
                <a:solidFill>
                  <a:schemeClr val="tx2"/>
                </a:solidFill>
                <a:latin typeface="Cambria" pitchFamily="18" charset="0"/>
                <a:ea typeface="Cambria" pitchFamily="18" charset="0"/>
              </a:rPr>
              <a:t>SADT (System Analysis Design Technics); </a:t>
            </a:r>
          </a:p>
          <a:p>
            <a:pPr marL="342900" indent="-342900" algn="l">
              <a:spcBef>
                <a:spcPts val="600"/>
              </a:spcBef>
              <a:buFont typeface="Arial" pitchFamily="34" charset="0"/>
              <a:buChar char="•"/>
            </a:pPr>
            <a:r>
              <a:rPr lang="en-US" sz="2400" dirty="0">
                <a:solidFill>
                  <a:schemeClr val="tx2"/>
                </a:solidFill>
                <a:latin typeface="Cambria" pitchFamily="18" charset="0"/>
                <a:ea typeface="Cambria" pitchFamily="18" charset="0"/>
              </a:rPr>
              <a:t>SSA (Structured System Analysis). </a:t>
            </a:r>
          </a:p>
          <a:p>
            <a:pPr marL="342900" indent="-342900" algn="l">
              <a:spcBef>
                <a:spcPts val="600"/>
              </a:spcBef>
              <a:buFont typeface="Arial" pitchFamily="34" charset="0"/>
              <a:buChar char="•"/>
            </a:pPr>
            <a:r>
              <a:rPr lang="en-US" sz="2400" dirty="0">
                <a:solidFill>
                  <a:schemeClr val="tx2"/>
                </a:solidFill>
                <a:latin typeface="Cambria" pitchFamily="18" charset="0"/>
                <a:ea typeface="Cambria" pitchFamily="18" charset="0"/>
              </a:rPr>
              <a:t>ISAC (Information System Analysis of Change); </a:t>
            </a:r>
          </a:p>
          <a:p>
            <a:pPr marL="342900" indent="-342900" algn="l">
              <a:spcBef>
                <a:spcPts val="600"/>
              </a:spcBef>
              <a:buFont typeface="Arial" pitchFamily="34" charset="0"/>
              <a:buChar char="•"/>
            </a:pPr>
            <a:r>
              <a:rPr lang="en-US" sz="2400" dirty="0">
                <a:solidFill>
                  <a:schemeClr val="tx2"/>
                </a:solidFill>
                <a:latin typeface="Cambria" pitchFamily="18" charset="0"/>
                <a:ea typeface="Cambria" pitchFamily="18" charset="0"/>
              </a:rPr>
              <a:t>PORGI (Planning Organization and Implementation); </a:t>
            </a:r>
          </a:p>
          <a:p>
            <a:pPr marL="342900" indent="-342900" algn="l">
              <a:spcBef>
                <a:spcPts val="600"/>
              </a:spcBef>
              <a:buFont typeface="Arial" pitchFamily="34" charset="0"/>
              <a:buChar char="•"/>
            </a:pPr>
            <a:r>
              <a:rPr lang="en-US" sz="2400" dirty="0">
                <a:solidFill>
                  <a:schemeClr val="tx2"/>
                </a:solidFill>
                <a:latin typeface="Cambria" pitchFamily="18" charset="0"/>
                <a:ea typeface="Cambria" pitchFamily="18" charset="0"/>
              </a:rPr>
              <a:t>PN (Petri Nets) - </a:t>
            </a:r>
            <a:r>
              <a:rPr lang="en-US" sz="2400" dirty="0" err="1">
                <a:solidFill>
                  <a:schemeClr val="tx2"/>
                </a:solidFill>
                <a:latin typeface="Cambria" pitchFamily="18" charset="0"/>
                <a:ea typeface="Cambria" pitchFamily="18" charset="0"/>
              </a:rPr>
              <a:t>Petrijeve</a:t>
            </a:r>
            <a:r>
              <a:rPr lang="en-US" sz="2400" dirty="0">
                <a:solidFill>
                  <a:schemeClr val="tx2"/>
                </a:solidFill>
                <a:latin typeface="Cambria" pitchFamily="18" charset="0"/>
                <a:ea typeface="Cambria" pitchFamily="18" charset="0"/>
              </a:rPr>
              <a:t> </a:t>
            </a:r>
            <a:r>
              <a:rPr lang="en-US" sz="2400" dirty="0" err="1">
                <a:solidFill>
                  <a:schemeClr val="tx2"/>
                </a:solidFill>
                <a:latin typeface="Cambria" pitchFamily="18" charset="0"/>
                <a:ea typeface="Cambria" pitchFamily="18" charset="0"/>
              </a:rPr>
              <a:t>mreže</a:t>
            </a:r>
            <a:r>
              <a:rPr lang="en-US" sz="2400" dirty="0">
                <a:solidFill>
                  <a:schemeClr val="tx2"/>
                </a:solidFill>
                <a:latin typeface="Cambria" pitchFamily="18" charset="0"/>
                <a:ea typeface="Cambria" pitchFamily="18" charset="0"/>
              </a:rPr>
              <a:t>; </a:t>
            </a:r>
          </a:p>
          <a:p>
            <a:pPr marL="342900" indent="-342900" algn="l">
              <a:spcBef>
                <a:spcPts val="600"/>
              </a:spcBef>
              <a:buFont typeface="Arial" pitchFamily="34" charset="0"/>
              <a:buChar char="•"/>
            </a:pPr>
            <a:r>
              <a:rPr lang="en-US" sz="2400" dirty="0">
                <a:solidFill>
                  <a:schemeClr val="tx2"/>
                </a:solidFill>
                <a:latin typeface="Cambria" pitchFamily="18" charset="0"/>
                <a:ea typeface="Cambria" pitchFamily="18" charset="0"/>
              </a:rPr>
              <a:t>EPN (Extended Petri Nets) - </a:t>
            </a:r>
            <a:r>
              <a:rPr lang="en-US" sz="2400" dirty="0" err="1">
                <a:solidFill>
                  <a:schemeClr val="tx2"/>
                </a:solidFill>
                <a:latin typeface="Cambria" pitchFamily="18" charset="0"/>
                <a:ea typeface="Cambria" pitchFamily="18" charset="0"/>
              </a:rPr>
              <a:t>proširene</a:t>
            </a:r>
            <a:r>
              <a:rPr lang="en-US" sz="2400" dirty="0">
                <a:solidFill>
                  <a:schemeClr val="tx2"/>
                </a:solidFill>
                <a:latin typeface="Cambria" pitchFamily="18" charset="0"/>
                <a:ea typeface="Cambria" pitchFamily="18" charset="0"/>
              </a:rPr>
              <a:t> </a:t>
            </a:r>
            <a:r>
              <a:rPr lang="en-US" sz="2400" dirty="0" err="1">
                <a:solidFill>
                  <a:schemeClr val="tx2"/>
                </a:solidFill>
                <a:latin typeface="Cambria" pitchFamily="18" charset="0"/>
                <a:ea typeface="Cambria" pitchFamily="18" charset="0"/>
              </a:rPr>
              <a:t>Petrijeve</a:t>
            </a:r>
            <a:r>
              <a:rPr lang="en-US" sz="2400" dirty="0">
                <a:solidFill>
                  <a:schemeClr val="tx2"/>
                </a:solidFill>
                <a:latin typeface="Cambria" pitchFamily="18" charset="0"/>
                <a:ea typeface="Cambria" pitchFamily="18" charset="0"/>
              </a:rPr>
              <a:t> </a:t>
            </a:r>
            <a:r>
              <a:rPr lang="en-US" sz="2400" dirty="0" err="1">
                <a:solidFill>
                  <a:schemeClr val="tx2"/>
                </a:solidFill>
                <a:latin typeface="Cambria" pitchFamily="18" charset="0"/>
                <a:ea typeface="Cambria" pitchFamily="18" charset="0"/>
              </a:rPr>
              <a:t>mreže</a:t>
            </a:r>
            <a:r>
              <a:rPr lang="en-US" sz="2400" dirty="0">
                <a:solidFill>
                  <a:schemeClr val="tx2"/>
                </a:solidFill>
                <a:latin typeface="Cambria" pitchFamily="18" charset="0"/>
                <a:ea typeface="Cambria" pitchFamily="18" charset="0"/>
              </a:rPr>
              <a:t>. </a:t>
            </a:r>
          </a:p>
        </p:txBody>
      </p:sp>
    </p:spTree>
    <p:extLst>
      <p:ext uri="{BB962C8B-B14F-4D97-AF65-F5344CB8AC3E}">
        <p14:creationId xmlns:p14="http://schemas.microsoft.com/office/powerpoint/2010/main" val="44921765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755576" y="2078612"/>
            <a:ext cx="7848872" cy="4302716"/>
          </a:xfrm>
          <a:prstGeom prst="rect">
            <a:avLst/>
          </a:prstGeom>
        </p:spPr>
        <p:txBody>
          <a:bodyPr wrap="square">
            <a:spAutoFit/>
          </a:bodyPr>
          <a:lstStyle/>
          <a:p>
            <a:pPr marL="0" indent="0">
              <a:buNone/>
            </a:pPr>
            <a:r>
              <a:rPr lang="en-US" sz="2400" dirty="0" smtClean="0">
                <a:solidFill>
                  <a:srgbClr val="002060"/>
                </a:solidFill>
                <a:latin typeface="Cambria" pitchFamily="18" charset="0"/>
                <a:ea typeface="Cambria" pitchFamily="18" charset="0"/>
                <a:cs typeface="Arial" pitchFamily="34" charset="0"/>
              </a:rPr>
              <a:t>1. </a:t>
            </a:r>
            <a:r>
              <a:rPr lang="en-US" sz="2400" b="1" dirty="0" err="1" smtClean="0">
                <a:solidFill>
                  <a:srgbClr val="002060"/>
                </a:solidFill>
                <a:latin typeface="Cambria" pitchFamily="18" charset="0"/>
                <a:ea typeface="Cambria" pitchFamily="18" charset="0"/>
                <a:cs typeface="Arial" pitchFamily="34" charset="0"/>
              </a:rPr>
              <a:t>Tok</a:t>
            </a:r>
            <a:r>
              <a:rPr lang="en-US" sz="2400" b="1" dirty="0" smtClean="0">
                <a:solidFill>
                  <a:srgbClr val="002060"/>
                </a:solidFill>
                <a:latin typeface="Cambria" pitchFamily="18" charset="0"/>
                <a:ea typeface="Cambria" pitchFamily="18" charset="0"/>
                <a:cs typeface="Arial" pitchFamily="34" charset="0"/>
              </a:rPr>
              <a:t> </a:t>
            </a:r>
            <a:r>
              <a:rPr lang="en-US" sz="2400" b="1" dirty="0" err="1">
                <a:solidFill>
                  <a:srgbClr val="002060"/>
                </a:solidFill>
                <a:latin typeface="Cambria" pitchFamily="18" charset="0"/>
                <a:ea typeface="Cambria" pitchFamily="18" charset="0"/>
                <a:cs typeface="Arial" pitchFamily="34" charset="0"/>
              </a:rPr>
              <a:t>podataka</a:t>
            </a:r>
            <a:r>
              <a:rPr lang="en-US" sz="2400" b="1" dirty="0">
                <a:solidFill>
                  <a:srgbClr val="002060"/>
                </a:solidFill>
                <a:latin typeface="Cambria" pitchFamily="18" charset="0"/>
                <a:ea typeface="Cambria" pitchFamily="18" charset="0"/>
                <a:cs typeface="Arial" pitchFamily="34" charset="0"/>
              </a:rPr>
              <a:t> </a:t>
            </a:r>
            <a:r>
              <a:rPr lang="en-US" sz="2400" b="1" dirty="0" err="1">
                <a:solidFill>
                  <a:srgbClr val="002060"/>
                </a:solidFill>
                <a:latin typeface="Cambria" pitchFamily="18" charset="0"/>
                <a:ea typeface="Cambria" pitchFamily="18" charset="0"/>
                <a:cs typeface="Arial" pitchFamily="34" charset="0"/>
              </a:rPr>
              <a:t>mora</a:t>
            </a:r>
            <a:r>
              <a:rPr lang="en-US" sz="2400" b="1" dirty="0">
                <a:solidFill>
                  <a:srgbClr val="002060"/>
                </a:solidFill>
                <a:latin typeface="Cambria" pitchFamily="18" charset="0"/>
                <a:ea typeface="Cambria" pitchFamily="18" charset="0"/>
                <a:cs typeface="Arial" pitchFamily="34" charset="0"/>
              </a:rPr>
              <a:t> da </a:t>
            </a:r>
            <a:r>
              <a:rPr lang="en-US" sz="2400" b="1" dirty="0" err="1">
                <a:solidFill>
                  <a:srgbClr val="002060"/>
                </a:solidFill>
                <a:latin typeface="Cambria" pitchFamily="18" charset="0"/>
                <a:ea typeface="Cambria" pitchFamily="18" charset="0"/>
                <a:cs typeface="Arial" pitchFamily="34" charset="0"/>
              </a:rPr>
              <a:t>ima</a:t>
            </a:r>
            <a:r>
              <a:rPr lang="en-US" sz="2400" b="1" dirty="0">
                <a:solidFill>
                  <a:srgbClr val="002060"/>
                </a:solidFill>
                <a:latin typeface="Cambria" pitchFamily="18" charset="0"/>
                <a:ea typeface="Cambria" pitchFamily="18" charset="0"/>
                <a:cs typeface="Arial" pitchFamily="34" charset="0"/>
              </a:rPr>
              <a:t> </a:t>
            </a:r>
            <a:r>
              <a:rPr lang="en-US" sz="2400" b="1" dirty="0" err="1">
                <a:solidFill>
                  <a:srgbClr val="002060"/>
                </a:solidFill>
                <a:latin typeface="Cambria" pitchFamily="18" charset="0"/>
                <a:ea typeface="Cambria" pitchFamily="18" charset="0"/>
                <a:cs typeface="Arial" pitchFamily="34" charset="0"/>
              </a:rPr>
              <a:t>izvor</a:t>
            </a:r>
            <a:r>
              <a:rPr lang="en-US" sz="2400" b="1" dirty="0">
                <a:solidFill>
                  <a:srgbClr val="002060"/>
                </a:solidFill>
                <a:latin typeface="Cambria" pitchFamily="18" charset="0"/>
                <a:ea typeface="Cambria" pitchFamily="18" charset="0"/>
                <a:cs typeface="Arial" pitchFamily="34" charset="0"/>
              </a:rPr>
              <a:t> i </a:t>
            </a:r>
            <a:r>
              <a:rPr lang="en-US" sz="2400" b="1" dirty="0" err="1">
                <a:solidFill>
                  <a:srgbClr val="002060"/>
                </a:solidFill>
                <a:latin typeface="Cambria" pitchFamily="18" charset="0"/>
                <a:ea typeface="Cambria" pitchFamily="18" charset="0"/>
                <a:cs typeface="Arial" pitchFamily="34" charset="0"/>
              </a:rPr>
              <a:t>odredište</a:t>
            </a:r>
            <a:r>
              <a:rPr lang="en-US" sz="2400" dirty="0">
                <a:solidFill>
                  <a:srgbClr val="002060"/>
                </a:solidFill>
                <a:latin typeface="Cambria" pitchFamily="18" charset="0"/>
                <a:ea typeface="Cambria" pitchFamily="18" charset="0"/>
                <a:cs typeface="Arial" pitchFamily="34" charset="0"/>
              </a:rPr>
              <a:t>. </a:t>
            </a:r>
            <a:r>
              <a:rPr lang="en-US" sz="2400" dirty="0" err="1">
                <a:solidFill>
                  <a:srgbClr val="002060"/>
                </a:solidFill>
                <a:latin typeface="Cambria" pitchFamily="18" charset="0"/>
                <a:ea typeface="Cambria" pitchFamily="18" charset="0"/>
                <a:cs typeface="Arial" pitchFamily="34" charset="0"/>
              </a:rPr>
              <a:t>Izvor</a:t>
            </a:r>
            <a:r>
              <a:rPr lang="en-US" sz="2400" dirty="0">
                <a:solidFill>
                  <a:srgbClr val="002060"/>
                </a:solidFill>
                <a:latin typeface="Cambria" pitchFamily="18" charset="0"/>
                <a:ea typeface="Cambria" pitchFamily="18" charset="0"/>
                <a:cs typeface="Arial" pitchFamily="34" charset="0"/>
              </a:rPr>
              <a:t> </a:t>
            </a:r>
            <a:r>
              <a:rPr lang="en-US" sz="2400" dirty="0" err="1">
                <a:solidFill>
                  <a:srgbClr val="002060"/>
                </a:solidFill>
                <a:latin typeface="Cambria" pitchFamily="18" charset="0"/>
                <a:ea typeface="Cambria" pitchFamily="18" charset="0"/>
                <a:cs typeface="Arial" pitchFamily="34" charset="0"/>
              </a:rPr>
              <a:t>ili</a:t>
            </a:r>
            <a:r>
              <a:rPr lang="en-US" sz="2400" dirty="0">
                <a:solidFill>
                  <a:srgbClr val="002060"/>
                </a:solidFill>
                <a:latin typeface="Cambria" pitchFamily="18" charset="0"/>
                <a:ea typeface="Cambria" pitchFamily="18" charset="0"/>
                <a:cs typeface="Arial" pitchFamily="34" charset="0"/>
              </a:rPr>
              <a:t> </a:t>
            </a:r>
            <a:r>
              <a:rPr lang="en-US" sz="2400" dirty="0" err="1">
                <a:solidFill>
                  <a:srgbClr val="002060"/>
                </a:solidFill>
                <a:latin typeface="Cambria" pitchFamily="18" charset="0"/>
                <a:ea typeface="Cambria" pitchFamily="18" charset="0"/>
                <a:cs typeface="Arial" pitchFamily="34" charset="0"/>
              </a:rPr>
              <a:t>odredište</a:t>
            </a:r>
            <a:r>
              <a:rPr lang="en-US" sz="2400" dirty="0">
                <a:solidFill>
                  <a:srgbClr val="002060"/>
                </a:solidFill>
                <a:latin typeface="Cambria" pitchFamily="18" charset="0"/>
                <a:ea typeface="Cambria" pitchFamily="18" charset="0"/>
                <a:cs typeface="Arial" pitchFamily="34" charset="0"/>
              </a:rPr>
              <a:t> </a:t>
            </a:r>
            <a:r>
              <a:rPr lang="en-US" sz="2400" dirty="0" err="1">
                <a:solidFill>
                  <a:srgbClr val="002060"/>
                </a:solidFill>
                <a:latin typeface="Cambria" pitchFamily="18" charset="0"/>
                <a:ea typeface="Cambria" pitchFamily="18" charset="0"/>
                <a:cs typeface="Arial" pitchFamily="34" charset="0"/>
              </a:rPr>
              <a:t>može</a:t>
            </a:r>
            <a:r>
              <a:rPr lang="en-US" sz="2400" dirty="0">
                <a:solidFill>
                  <a:srgbClr val="002060"/>
                </a:solidFill>
                <a:latin typeface="Cambria" pitchFamily="18" charset="0"/>
                <a:ea typeface="Cambria" pitchFamily="18" charset="0"/>
                <a:cs typeface="Arial" pitchFamily="34" charset="0"/>
              </a:rPr>
              <a:t> </a:t>
            </a:r>
            <a:r>
              <a:rPr lang="en-US" sz="2400" dirty="0" err="1">
                <a:solidFill>
                  <a:srgbClr val="002060"/>
                </a:solidFill>
                <a:latin typeface="Cambria" pitchFamily="18" charset="0"/>
                <a:ea typeface="Cambria" pitchFamily="18" charset="0"/>
                <a:cs typeface="Arial" pitchFamily="34" charset="0"/>
              </a:rPr>
              <a:t>biti</a:t>
            </a:r>
            <a:r>
              <a:rPr lang="en-US" sz="2400" dirty="0">
                <a:solidFill>
                  <a:srgbClr val="002060"/>
                </a:solidFill>
                <a:latin typeface="Cambria" pitchFamily="18" charset="0"/>
                <a:ea typeface="Cambria" pitchFamily="18" charset="0"/>
                <a:cs typeface="Arial" pitchFamily="34" charset="0"/>
              </a:rPr>
              <a:t> </a:t>
            </a:r>
            <a:r>
              <a:rPr lang="en-US" sz="2400" dirty="0" err="1">
                <a:solidFill>
                  <a:srgbClr val="002060"/>
                </a:solidFill>
                <a:latin typeface="Cambria" pitchFamily="18" charset="0"/>
                <a:ea typeface="Cambria" pitchFamily="18" charset="0"/>
                <a:cs typeface="Arial" pitchFamily="34" charset="0"/>
              </a:rPr>
              <a:t>bilo</a:t>
            </a:r>
            <a:r>
              <a:rPr lang="en-US" sz="2400" dirty="0">
                <a:solidFill>
                  <a:srgbClr val="002060"/>
                </a:solidFill>
                <a:latin typeface="Cambria" pitchFamily="18" charset="0"/>
                <a:ea typeface="Cambria" pitchFamily="18" charset="0"/>
                <a:cs typeface="Arial" pitchFamily="34" charset="0"/>
              </a:rPr>
              <a:t> </a:t>
            </a:r>
            <a:r>
              <a:rPr lang="en-US" sz="2400" dirty="0" err="1">
                <a:solidFill>
                  <a:srgbClr val="002060"/>
                </a:solidFill>
                <a:latin typeface="Cambria" pitchFamily="18" charset="0"/>
                <a:ea typeface="Cambria" pitchFamily="18" charset="0"/>
                <a:cs typeface="Arial" pitchFamily="34" charset="0"/>
              </a:rPr>
              <a:t>koja</a:t>
            </a:r>
            <a:r>
              <a:rPr lang="en-US" sz="2400" dirty="0">
                <a:solidFill>
                  <a:srgbClr val="002060"/>
                </a:solidFill>
                <a:latin typeface="Cambria" pitchFamily="18" charset="0"/>
                <a:ea typeface="Cambria" pitchFamily="18" charset="0"/>
                <a:cs typeface="Arial" pitchFamily="34" charset="0"/>
              </a:rPr>
              <a:t> </a:t>
            </a:r>
            <a:r>
              <a:rPr lang="en-US" sz="2400" dirty="0" err="1">
                <a:solidFill>
                  <a:srgbClr val="002060"/>
                </a:solidFill>
                <a:latin typeface="Cambria" pitchFamily="18" charset="0"/>
                <a:ea typeface="Cambria" pitchFamily="18" charset="0"/>
                <a:cs typeface="Arial" pitchFamily="34" charset="0"/>
              </a:rPr>
              <a:t>druga</a:t>
            </a:r>
            <a:r>
              <a:rPr lang="en-US" sz="2400" dirty="0">
                <a:solidFill>
                  <a:srgbClr val="002060"/>
                </a:solidFill>
                <a:latin typeface="Cambria" pitchFamily="18" charset="0"/>
                <a:ea typeface="Cambria" pitchFamily="18" charset="0"/>
                <a:cs typeface="Arial" pitchFamily="34" charset="0"/>
              </a:rPr>
              <a:t> </a:t>
            </a:r>
            <a:r>
              <a:rPr lang="en-US" sz="2400" dirty="0" err="1">
                <a:solidFill>
                  <a:srgbClr val="002060"/>
                </a:solidFill>
                <a:latin typeface="Cambria" pitchFamily="18" charset="0"/>
                <a:ea typeface="Cambria" pitchFamily="18" charset="0"/>
                <a:cs typeface="Arial" pitchFamily="34" charset="0"/>
              </a:rPr>
              <a:t>komponenta</a:t>
            </a:r>
            <a:r>
              <a:rPr lang="en-US" sz="2400" dirty="0">
                <a:solidFill>
                  <a:srgbClr val="002060"/>
                </a:solidFill>
                <a:latin typeface="Cambria" pitchFamily="18" charset="0"/>
                <a:ea typeface="Cambria" pitchFamily="18" charset="0"/>
                <a:cs typeface="Arial" pitchFamily="34" charset="0"/>
              </a:rPr>
              <a:t> (</a:t>
            </a:r>
            <a:r>
              <a:rPr lang="en-US" sz="2400" dirty="0" err="1" smtClean="0">
                <a:solidFill>
                  <a:srgbClr val="002060"/>
                </a:solidFill>
                <a:latin typeface="Cambria" pitchFamily="18" charset="0"/>
                <a:ea typeface="Cambria" pitchFamily="18" charset="0"/>
                <a:cs typeface="Arial" pitchFamily="34" charset="0"/>
              </a:rPr>
              <a:t>interfejs</a:t>
            </a:r>
            <a:r>
              <a:rPr lang="en-US" sz="2400" dirty="0">
                <a:solidFill>
                  <a:srgbClr val="002060"/>
                </a:solidFill>
                <a:latin typeface="Cambria" pitchFamily="18" charset="0"/>
                <a:ea typeface="Cambria" pitchFamily="18" charset="0"/>
                <a:cs typeface="Arial" pitchFamily="34" charset="0"/>
              </a:rPr>
              <a:t>, </a:t>
            </a:r>
            <a:r>
              <a:rPr lang="en-US" sz="2400" dirty="0" err="1">
                <a:solidFill>
                  <a:srgbClr val="002060"/>
                </a:solidFill>
                <a:latin typeface="Cambria" pitchFamily="18" charset="0"/>
                <a:ea typeface="Cambria" pitchFamily="18" charset="0"/>
                <a:cs typeface="Arial" pitchFamily="34" charset="0"/>
              </a:rPr>
              <a:t>proces</a:t>
            </a:r>
            <a:r>
              <a:rPr lang="en-US" sz="2400" dirty="0">
                <a:solidFill>
                  <a:srgbClr val="002060"/>
                </a:solidFill>
                <a:latin typeface="Cambria" pitchFamily="18" charset="0"/>
                <a:ea typeface="Cambria" pitchFamily="18" charset="0"/>
                <a:cs typeface="Arial" pitchFamily="34" charset="0"/>
              </a:rPr>
              <a:t>, </a:t>
            </a:r>
            <a:r>
              <a:rPr lang="en-US" sz="2400" dirty="0" err="1" smtClean="0">
                <a:solidFill>
                  <a:srgbClr val="002060"/>
                </a:solidFill>
                <a:latin typeface="Cambria" pitchFamily="18" charset="0"/>
                <a:ea typeface="Cambria" pitchFamily="18" charset="0"/>
                <a:cs typeface="Arial" pitchFamily="34" charset="0"/>
              </a:rPr>
              <a:t>skladište</a:t>
            </a:r>
            <a:r>
              <a:rPr lang="en-US" sz="2400" dirty="0" smtClean="0">
                <a:solidFill>
                  <a:srgbClr val="002060"/>
                </a:solidFill>
                <a:latin typeface="Cambria" pitchFamily="18" charset="0"/>
                <a:ea typeface="Cambria" pitchFamily="18" charset="0"/>
                <a:cs typeface="Arial" pitchFamily="34" charset="0"/>
              </a:rPr>
              <a:t> </a:t>
            </a:r>
            <a:r>
              <a:rPr lang="en-US" sz="2400" dirty="0" err="1">
                <a:solidFill>
                  <a:srgbClr val="002060"/>
                </a:solidFill>
                <a:latin typeface="Cambria" pitchFamily="18" charset="0"/>
                <a:ea typeface="Cambria" pitchFamily="18" charset="0"/>
                <a:cs typeface="Arial" pitchFamily="34" charset="0"/>
              </a:rPr>
              <a:t>podataka</a:t>
            </a:r>
            <a:r>
              <a:rPr lang="en-US" sz="2400" dirty="0">
                <a:solidFill>
                  <a:srgbClr val="002060"/>
                </a:solidFill>
                <a:latin typeface="Cambria" pitchFamily="18" charset="0"/>
                <a:ea typeface="Cambria" pitchFamily="18" charset="0"/>
                <a:cs typeface="Arial" pitchFamily="34" charset="0"/>
              </a:rPr>
              <a:t>), </a:t>
            </a:r>
            <a:r>
              <a:rPr lang="en-US" sz="2400" dirty="0" err="1">
                <a:solidFill>
                  <a:srgbClr val="002060"/>
                </a:solidFill>
                <a:latin typeface="Cambria" pitchFamily="18" charset="0"/>
                <a:ea typeface="Cambria" pitchFamily="18" charset="0"/>
                <a:cs typeface="Arial" pitchFamily="34" charset="0"/>
              </a:rPr>
              <a:t>ali</a:t>
            </a:r>
            <a:r>
              <a:rPr lang="en-US" sz="2400" dirty="0">
                <a:solidFill>
                  <a:srgbClr val="002060"/>
                </a:solidFill>
                <a:latin typeface="Cambria" pitchFamily="18" charset="0"/>
                <a:ea typeface="Cambria" pitchFamily="18" charset="0"/>
                <a:cs typeface="Arial" pitchFamily="34" charset="0"/>
              </a:rPr>
              <a:t> </a:t>
            </a:r>
            <a:r>
              <a:rPr lang="en-US" sz="2400" dirty="0" err="1">
                <a:solidFill>
                  <a:srgbClr val="002060"/>
                </a:solidFill>
                <a:latin typeface="Cambria" pitchFamily="18" charset="0"/>
                <a:ea typeface="Cambria" pitchFamily="18" charset="0"/>
                <a:cs typeface="Arial" pitchFamily="34" charset="0"/>
              </a:rPr>
              <a:t>za</a:t>
            </a:r>
            <a:r>
              <a:rPr lang="en-US" sz="2400" dirty="0">
                <a:solidFill>
                  <a:srgbClr val="002060"/>
                </a:solidFill>
                <a:latin typeface="Cambria" pitchFamily="18" charset="0"/>
                <a:ea typeface="Cambria" pitchFamily="18" charset="0"/>
                <a:cs typeface="Arial" pitchFamily="34" charset="0"/>
              </a:rPr>
              <a:t> </a:t>
            </a:r>
            <a:r>
              <a:rPr lang="en-US" sz="2400" dirty="0" err="1">
                <a:solidFill>
                  <a:srgbClr val="002060"/>
                </a:solidFill>
                <a:latin typeface="Cambria" pitchFamily="18" charset="0"/>
                <a:ea typeface="Cambria" pitchFamily="18" charset="0"/>
                <a:cs typeface="Arial" pitchFamily="34" charset="0"/>
              </a:rPr>
              <a:t>jedan</a:t>
            </a:r>
            <a:r>
              <a:rPr lang="en-US" sz="2400" dirty="0">
                <a:solidFill>
                  <a:srgbClr val="002060"/>
                </a:solidFill>
                <a:latin typeface="Cambria" pitchFamily="18" charset="0"/>
                <a:ea typeface="Cambria" pitchFamily="18" charset="0"/>
                <a:cs typeface="Arial" pitchFamily="34" charset="0"/>
              </a:rPr>
              <a:t> </a:t>
            </a:r>
            <a:r>
              <a:rPr lang="en-US" sz="2400" dirty="0" err="1">
                <a:solidFill>
                  <a:srgbClr val="002060"/>
                </a:solidFill>
                <a:latin typeface="Cambria" pitchFamily="18" charset="0"/>
                <a:ea typeface="Cambria" pitchFamily="18" charset="0"/>
                <a:cs typeface="Arial" pitchFamily="34" charset="0"/>
              </a:rPr>
              <a:t>tok</a:t>
            </a:r>
            <a:r>
              <a:rPr lang="en-US" sz="2400" dirty="0">
                <a:solidFill>
                  <a:srgbClr val="002060"/>
                </a:solidFill>
                <a:latin typeface="Cambria" pitchFamily="18" charset="0"/>
                <a:ea typeface="Cambria" pitchFamily="18" charset="0"/>
                <a:cs typeface="Arial" pitchFamily="34" charset="0"/>
              </a:rPr>
              <a:t> </a:t>
            </a:r>
            <a:r>
              <a:rPr lang="en-US" sz="2400" dirty="0" err="1">
                <a:solidFill>
                  <a:srgbClr val="002060"/>
                </a:solidFill>
                <a:latin typeface="Cambria" pitchFamily="18" charset="0"/>
                <a:ea typeface="Cambria" pitchFamily="18" charset="0"/>
                <a:cs typeface="Arial" pitchFamily="34" charset="0"/>
              </a:rPr>
              <a:t>bilo</a:t>
            </a:r>
            <a:r>
              <a:rPr lang="en-US" sz="2400" dirty="0">
                <a:solidFill>
                  <a:srgbClr val="002060"/>
                </a:solidFill>
                <a:latin typeface="Cambria" pitchFamily="18" charset="0"/>
                <a:ea typeface="Cambria" pitchFamily="18" charset="0"/>
                <a:cs typeface="Arial" pitchFamily="34" charset="0"/>
              </a:rPr>
              <a:t> </a:t>
            </a:r>
            <a:r>
              <a:rPr lang="en-US" sz="2400" dirty="0" err="1">
                <a:solidFill>
                  <a:srgbClr val="002060"/>
                </a:solidFill>
                <a:latin typeface="Cambria" pitchFamily="18" charset="0"/>
                <a:ea typeface="Cambria" pitchFamily="18" charset="0"/>
                <a:cs typeface="Arial" pitchFamily="34" charset="0"/>
              </a:rPr>
              <a:t>izvor</a:t>
            </a:r>
            <a:r>
              <a:rPr lang="en-US" sz="2400" dirty="0">
                <a:solidFill>
                  <a:srgbClr val="002060"/>
                </a:solidFill>
                <a:latin typeface="Cambria" pitchFamily="18" charset="0"/>
                <a:ea typeface="Cambria" pitchFamily="18" charset="0"/>
                <a:cs typeface="Arial" pitchFamily="34" charset="0"/>
              </a:rPr>
              <a:t> </a:t>
            </a:r>
            <a:r>
              <a:rPr lang="en-US" sz="2400" dirty="0" err="1">
                <a:solidFill>
                  <a:srgbClr val="002060"/>
                </a:solidFill>
                <a:latin typeface="Cambria" pitchFamily="18" charset="0"/>
                <a:ea typeface="Cambria" pitchFamily="18" charset="0"/>
                <a:cs typeface="Arial" pitchFamily="34" charset="0"/>
              </a:rPr>
              <a:t>bilo</a:t>
            </a:r>
            <a:r>
              <a:rPr lang="en-US" sz="2400" dirty="0">
                <a:solidFill>
                  <a:srgbClr val="002060"/>
                </a:solidFill>
                <a:latin typeface="Cambria" pitchFamily="18" charset="0"/>
                <a:ea typeface="Cambria" pitchFamily="18" charset="0"/>
                <a:cs typeface="Arial" pitchFamily="34" charset="0"/>
              </a:rPr>
              <a:t> </a:t>
            </a:r>
            <a:r>
              <a:rPr lang="en-US" sz="2400" dirty="0" err="1">
                <a:solidFill>
                  <a:srgbClr val="002060"/>
                </a:solidFill>
                <a:latin typeface="Cambria" pitchFamily="18" charset="0"/>
                <a:ea typeface="Cambria" pitchFamily="18" charset="0"/>
                <a:cs typeface="Arial" pitchFamily="34" charset="0"/>
              </a:rPr>
              <a:t>odredište</a:t>
            </a:r>
            <a:r>
              <a:rPr lang="en-US" sz="2400" dirty="0">
                <a:solidFill>
                  <a:srgbClr val="002060"/>
                </a:solidFill>
                <a:latin typeface="Cambria" pitchFamily="18" charset="0"/>
                <a:ea typeface="Cambria" pitchFamily="18" charset="0"/>
                <a:cs typeface="Arial" pitchFamily="34" charset="0"/>
              </a:rPr>
              <a:t> (</a:t>
            </a:r>
            <a:r>
              <a:rPr lang="en-US" sz="2400" dirty="0" err="1">
                <a:solidFill>
                  <a:srgbClr val="002060"/>
                </a:solidFill>
                <a:latin typeface="Cambria" pitchFamily="18" charset="0"/>
                <a:ea typeface="Cambria" pitchFamily="18" charset="0"/>
                <a:cs typeface="Arial" pitchFamily="34" charset="0"/>
              </a:rPr>
              <a:t>ili</a:t>
            </a:r>
            <a:r>
              <a:rPr lang="en-US" sz="2400" dirty="0">
                <a:solidFill>
                  <a:srgbClr val="002060"/>
                </a:solidFill>
                <a:latin typeface="Cambria" pitchFamily="18" charset="0"/>
                <a:ea typeface="Cambria" pitchFamily="18" charset="0"/>
                <a:cs typeface="Arial" pitchFamily="34" charset="0"/>
              </a:rPr>
              <a:t> </a:t>
            </a:r>
            <a:r>
              <a:rPr lang="en-US" sz="2400" dirty="0" err="1">
                <a:solidFill>
                  <a:srgbClr val="002060"/>
                </a:solidFill>
                <a:latin typeface="Cambria" pitchFamily="18" charset="0"/>
                <a:ea typeface="Cambria" pitchFamily="18" charset="0"/>
                <a:cs typeface="Arial" pitchFamily="34" charset="0"/>
              </a:rPr>
              <a:t>oba</a:t>
            </a:r>
            <a:r>
              <a:rPr lang="en-US" sz="2400" dirty="0">
                <a:solidFill>
                  <a:srgbClr val="002060"/>
                </a:solidFill>
                <a:latin typeface="Cambria" pitchFamily="18" charset="0"/>
                <a:ea typeface="Cambria" pitchFamily="18" charset="0"/>
                <a:cs typeface="Arial" pitchFamily="34" charset="0"/>
              </a:rPr>
              <a:t>) </a:t>
            </a:r>
            <a:r>
              <a:rPr lang="en-US" sz="2400" dirty="0" err="1">
                <a:solidFill>
                  <a:srgbClr val="002060"/>
                </a:solidFill>
                <a:latin typeface="Cambria" pitchFamily="18" charset="0"/>
                <a:ea typeface="Cambria" pitchFamily="18" charset="0"/>
                <a:cs typeface="Arial" pitchFamily="34" charset="0"/>
              </a:rPr>
              <a:t>mora</a:t>
            </a:r>
            <a:r>
              <a:rPr lang="en-US" sz="2400" dirty="0">
                <a:solidFill>
                  <a:srgbClr val="002060"/>
                </a:solidFill>
                <a:latin typeface="Cambria" pitchFamily="18" charset="0"/>
                <a:ea typeface="Cambria" pitchFamily="18" charset="0"/>
                <a:cs typeface="Arial" pitchFamily="34" charset="0"/>
              </a:rPr>
              <a:t> </a:t>
            </a:r>
            <a:r>
              <a:rPr lang="en-US" sz="2400" dirty="0" err="1">
                <a:solidFill>
                  <a:srgbClr val="002060"/>
                </a:solidFill>
                <a:latin typeface="Cambria" pitchFamily="18" charset="0"/>
                <a:ea typeface="Cambria" pitchFamily="18" charset="0"/>
                <a:cs typeface="Arial" pitchFamily="34" charset="0"/>
              </a:rPr>
              <a:t>biti</a:t>
            </a:r>
            <a:r>
              <a:rPr lang="en-US" sz="2400" dirty="0">
                <a:solidFill>
                  <a:srgbClr val="002060"/>
                </a:solidFill>
                <a:latin typeface="Cambria" pitchFamily="18" charset="0"/>
                <a:ea typeface="Cambria" pitchFamily="18" charset="0"/>
                <a:cs typeface="Arial" pitchFamily="34" charset="0"/>
              </a:rPr>
              <a:t> </a:t>
            </a:r>
            <a:r>
              <a:rPr lang="en-US" sz="2400" dirty="0" err="1">
                <a:solidFill>
                  <a:srgbClr val="002060"/>
                </a:solidFill>
                <a:latin typeface="Cambria" pitchFamily="18" charset="0"/>
                <a:ea typeface="Cambria" pitchFamily="18" charset="0"/>
                <a:cs typeface="Arial" pitchFamily="34" charset="0"/>
              </a:rPr>
              <a:t>proces</a:t>
            </a:r>
            <a:r>
              <a:rPr lang="en-US" sz="2400" dirty="0">
                <a:solidFill>
                  <a:srgbClr val="002060"/>
                </a:solidFill>
                <a:latin typeface="Cambria" pitchFamily="18" charset="0"/>
                <a:ea typeface="Cambria" pitchFamily="18" charset="0"/>
                <a:cs typeface="Arial" pitchFamily="34" charset="0"/>
              </a:rPr>
              <a:t> (</a:t>
            </a:r>
            <a:r>
              <a:rPr lang="en-US" sz="2400" dirty="0" err="1">
                <a:solidFill>
                  <a:srgbClr val="002060"/>
                </a:solidFill>
                <a:latin typeface="Cambria" pitchFamily="18" charset="0"/>
                <a:ea typeface="Cambria" pitchFamily="18" charset="0"/>
                <a:cs typeface="Arial" pitchFamily="34" charset="0"/>
              </a:rPr>
              <a:t>tokovima</a:t>
            </a:r>
            <a:r>
              <a:rPr lang="en-US" sz="2400" dirty="0">
                <a:solidFill>
                  <a:srgbClr val="002060"/>
                </a:solidFill>
                <a:latin typeface="Cambria" pitchFamily="18" charset="0"/>
                <a:ea typeface="Cambria" pitchFamily="18" charset="0"/>
                <a:cs typeface="Arial" pitchFamily="34" charset="0"/>
              </a:rPr>
              <a:t> se ne </a:t>
            </a:r>
            <a:r>
              <a:rPr lang="en-US" sz="2400" dirty="0" err="1" smtClean="0">
                <a:solidFill>
                  <a:srgbClr val="002060"/>
                </a:solidFill>
                <a:latin typeface="Cambria" pitchFamily="18" charset="0"/>
                <a:ea typeface="Cambria" pitchFamily="18" charset="0"/>
                <a:cs typeface="Arial" pitchFamily="34" charset="0"/>
              </a:rPr>
              <a:t>mogu</a:t>
            </a:r>
            <a:r>
              <a:rPr lang="en-US" sz="2400" dirty="0" smtClean="0">
                <a:solidFill>
                  <a:srgbClr val="002060"/>
                </a:solidFill>
                <a:latin typeface="Cambria" pitchFamily="18" charset="0"/>
                <a:ea typeface="Cambria" pitchFamily="18" charset="0"/>
                <a:cs typeface="Arial" pitchFamily="34" charset="0"/>
              </a:rPr>
              <a:t> </a:t>
            </a:r>
            <a:r>
              <a:rPr lang="en-US" sz="2400" dirty="0" err="1">
                <a:solidFill>
                  <a:srgbClr val="002060"/>
                </a:solidFill>
                <a:latin typeface="Cambria" pitchFamily="18" charset="0"/>
                <a:ea typeface="Cambria" pitchFamily="18" charset="0"/>
                <a:cs typeface="Arial" pitchFamily="34" charset="0"/>
              </a:rPr>
              <a:t>neposredno</a:t>
            </a:r>
            <a:r>
              <a:rPr lang="en-US" sz="2400" dirty="0">
                <a:solidFill>
                  <a:srgbClr val="002060"/>
                </a:solidFill>
                <a:latin typeface="Cambria" pitchFamily="18" charset="0"/>
                <a:ea typeface="Cambria" pitchFamily="18" charset="0"/>
                <a:cs typeface="Arial" pitchFamily="34" charset="0"/>
              </a:rPr>
              <a:t> </a:t>
            </a:r>
            <a:r>
              <a:rPr lang="en-US" sz="2400" dirty="0" err="1" smtClean="0">
                <a:solidFill>
                  <a:srgbClr val="002060"/>
                </a:solidFill>
                <a:latin typeface="Cambria" pitchFamily="18" charset="0"/>
                <a:ea typeface="Cambria" pitchFamily="18" charset="0"/>
                <a:cs typeface="Arial" pitchFamily="34" charset="0"/>
              </a:rPr>
              <a:t>povezati</a:t>
            </a:r>
            <a:r>
              <a:rPr lang="en-US" sz="2400" dirty="0" smtClean="0">
                <a:solidFill>
                  <a:srgbClr val="002060"/>
                </a:solidFill>
                <a:latin typeface="Cambria" pitchFamily="18" charset="0"/>
                <a:ea typeface="Cambria" pitchFamily="18" charset="0"/>
                <a:cs typeface="Arial" pitchFamily="34" charset="0"/>
              </a:rPr>
              <a:t> </a:t>
            </a:r>
            <a:r>
              <a:rPr lang="en-US" sz="2400" dirty="0" err="1">
                <a:solidFill>
                  <a:srgbClr val="002060"/>
                </a:solidFill>
                <a:latin typeface="Cambria" pitchFamily="18" charset="0"/>
                <a:ea typeface="Cambria" pitchFamily="18" charset="0"/>
                <a:cs typeface="Arial" pitchFamily="34" charset="0"/>
              </a:rPr>
              <a:t>dva</a:t>
            </a:r>
            <a:r>
              <a:rPr lang="en-US" sz="2400" dirty="0">
                <a:solidFill>
                  <a:srgbClr val="002060"/>
                </a:solidFill>
                <a:latin typeface="Cambria" pitchFamily="18" charset="0"/>
                <a:ea typeface="Cambria" pitchFamily="18" charset="0"/>
                <a:cs typeface="Arial" pitchFamily="34" charset="0"/>
              </a:rPr>
              <a:t> </a:t>
            </a:r>
            <a:r>
              <a:rPr lang="en-US" sz="2400" dirty="0" err="1">
                <a:solidFill>
                  <a:srgbClr val="002060"/>
                </a:solidFill>
                <a:latin typeface="Cambria" pitchFamily="18" charset="0"/>
                <a:ea typeface="Cambria" pitchFamily="18" charset="0"/>
                <a:cs typeface="Arial" pitchFamily="34" charset="0"/>
              </a:rPr>
              <a:t>interfejsa</a:t>
            </a:r>
            <a:r>
              <a:rPr lang="en-US" sz="2400" dirty="0">
                <a:solidFill>
                  <a:srgbClr val="002060"/>
                </a:solidFill>
                <a:latin typeface="Cambria" pitchFamily="18" charset="0"/>
                <a:ea typeface="Cambria" pitchFamily="18" charset="0"/>
                <a:cs typeface="Arial" pitchFamily="34" charset="0"/>
              </a:rPr>
              <a:t>, </a:t>
            </a:r>
            <a:r>
              <a:rPr lang="en-US" sz="2400" dirty="0" err="1">
                <a:solidFill>
                  <a:srgbClr val="002060"/>
                </a:solidFill>
                <a:latin typeface="Cambria" pitchFamily="18" charset="0"/>
                <a:ea typeface="Cambria" pitchFamily="18" charset="0"/>
                <a:cs typeface="Arial" pitchFamily="34" charset="0"/>
              </a:rPr>
              <a:t>dva</a:t>
            </a:r>
            <a:r>
              <a:rPr lang="en-US" sz="2400" dirty="0">
                <a:solidFill>
                  <a:srgbClr val="002060"/>
                </a:solidFill>
                <a:latin typeface="Cambria" pitchFamily="18" charset="0"/>
                <a:ea typeface="Cambria" pitchFamily="18" charset="0"/>
                <a:cs typeface="Arial" pitchFamily="34" charset="0"/>
              </a:rPr>
              <a:t> </a:t>
            </a:r>
            <a:r>
              <a:rPr lang="en-US" sz="2400" dirty="0" err="1">
                <a:solidFill>
                  <a:srgbClr val="002060"/>
                </a:solidFill>
                <a:latin typeface="Cambria" pitchFamily="18" charset="0"/>
                <a:ea typeface="Cambria" pitchFamily="18" charset="0"/>
                <a:cs typeface="Arial" pitchFamily="34" charset="0"/>
              </a:rPr>
              <a:t>skladišta</a:t>
            </a:r>
            <a:r>
              <a:rPr lang="en-US" sz="2400" dirty="0">
                <a:solidFill>
                  <a:srgbClr val="002060"/>
                </a:solidFill>
                <a:latin typeface="Cambria" pitchFamily="18" charset="0"/>
                <a:ea typeface="Cambria" pitchFamily="18" charset="0"/>
                <a:cs typeface="Arial" pitchFamily="34" charset="0"/>
              </a:rPr>
              <a:t> </a:t>
            </a:r>
            <a:r>
              <a:rPr lang="en-US" sz="2400" dirty="0" err="1">
                <a:solidFill>
                  <a:srgbClr val="002060"/>
                </a:solidFill>
                <a:latin typeface="Cambria" pitchFamily="18" charset="0"/>
                <a:ea typeface="Cambria" pitchFamily="18" charset="0"/>
                <a:cs typeface="Arial" pitchFamily="34" charset="0"/>
              </a:rPr>
              <a:t>ili</a:t>
            </a:r>
            <a:r>
              <a:rPr lang="en-US" sz="2400" dirty="0">
                <a:solidFill>
                  <a:srgbClr val="002060"/>
                </a:solidFill>
                <a:latin typeface="Cambria" pitchFamily="18" charset="0"/>
                <a:ea typeface="Cambria" pitchFamily="18" charset="0"/>
                <a:cs typeface="Arial" pitchFamily="34" charset="0"/>
              </a:rPr>
              <a:t> </a:t>
            </a:r>
            <a:r>
              <a:rPr lang="en-US" sz="2400" dirty="0" err="1">
                <a:solidFill>
                  <a:srgbClr val="002060"/>
                </a:solidFill>
                <a:latin typeface="Cambria" pitchFamily="18" charset="0"/>
                <a:ea typeface="Cambria" pitchFamily="18" charset="0"/>
                <a:cs typeface="Arial" pitchFamily="34" charset="0"/>
              </a:rPr>
              <a:t>skladište</a:t>
            </a:r>
            <a:r>
              <a:rPr lang="en-US" sz="2400" dirty="0">
                <a:solidFill>
                  <a:srgbClr val="002060"/>
                </a:solidFill>
                <a:latin typeface="Cambria" pitchFamily="18" charset="0"/>
                <a:ea typeface="Cambria" pitchFamily="18" charset="0"/>
                <a:cs typeface="Arial" pitchFamily="34" charset="0"/>
              </a:rPr>
              <a:t> i </a:t>
            </a:r>
            <a:r>
              <a:rPr lang="en-US" sz="2400" dirty="0" err="1">
                <a:solidFill>
                  <a:srgbClr val="002060"/>
                </a:solidFill>
                <a:latin typeface="Cambria" pitchFamily="18" charset="0"/>
                <a:ea typeface="Cambria" pitchFamily="18" charset="0"/>
                <a:cs typeface="Arial" pitchFamily="34" charset="0"/>
              </a:rPr>
              <a:t>interfejs</a:t>
            </a:r>
            <a:r>
              <a:rPr lang="en-US" sz="2400" dirty="0" smtClean="0">
                <a:solidFill>
                  <a:srgbClr val="002060"/>
                </a:solidFill>
                <a:latin typeface="Cambria" pitchFamily="18" charset="0"/>
                <a:ea typeface="Cambria" pitchFamily="18" charset="0"/>
                <a:cs typeface="Arial" pitchFamily="34" charset="0"/>
              </a:rPr>
              <a:t>). </a:t>
            </a:r>
            <a:endParaRPr lang="sr-Latn-RS" sz="2400" dirty="0" smtClean="0">
              <a:solidFill>
                <a:srgbClr val="002060"/>
              </a:solidFill>
              <a:latin typeface="Cambria" pitchFamily="18" charset="0"/>
              <a:ea typeface="Cambria" pitchFamily="18" charset="0"/>
              <a:cs typeface="Arial" pitchFamily="34" charset="0"/>
            </a:endParaRPr>
          </a:p>
          <a:p>
            <a:pPr marL="0" indent="0">
              <a:buNone/>
            </a:pPr>
            <a:r>
              <a:rPr lang="en-US" sz="2400" dirty="0" smtClean="0">
                <a:solidFill>
                  <a:srgbClr val="002060"/>
                </a:solidFill>
                <a:latin typeface="Cambria" pitchFamily="18" charset="0"/>
                <a:ea typeface="Cambria" pitchFamily="18" charset="0"/>
                <a:cs typeface="Arial" pitchFamily="34" charset="0"/>
              </a:rPr>
              <a:t>2</a:t>
            </a:r>
            <a:r>
              <a:rPr lang="en-US" sz="2400" dirty="0">
                <a:solidFill>
                  <a:srgbClr val="002060"/>
                </a:solidFill>
                <a:latin typeface="Cambria" pitchFamily="18" charset="0"/>
                <a:ea typeface="Cambria" pitchFamily="18" charset="0"/>
                <a:cs typeface="Arial" pitchFamily="34" charset="0"/>
              </a:rPr>
              <a:t>. </a:t>
            </a:r>
            <a:r>
              <a:rPr lang="en-US" sz="2400" b="1" dirty="0" err="1">
                <a:solidFill>
                  <a:srgbClr val="002060"/>
                </a:solidFill>
                <a:latin typeface="Cambria" pitchFamily="18" charset="0"/>
                <a:ea typeface="Cambria" pitchFamily="18" charset="0"/>
                <a:cs typeface="Arial" pitchFamily="34" charset="0"/>
              </a:rPr>
              <a:t>Svaki</a:t>
            </a:r>
            <a:r>
              <a:rPr lang="en-US" sz="2400" b="1" dirty="0">
                <a:solidFill>
                  <a:srgbClr val="002060"/>
                </a:solidFill>
                <a:latin typeface="Cambria" pitchFamily="18" charset="0"/>
                <a:ea typeface="Cambria" pitchFamily="18" charset="0"/>
                <a:cs typeface="Arial" pitchFamily="34" charset="0"/>
              </a:rPr>
              <a:t> </a:t>
            </a:r>
            <a:r>
              <a:rPr lang="en-US" sz="2400" b="1" dirty="0" err="1">
                <a:solidFill>
                  <a:srgbClr val="002060"/>
                </a:solidFill>
                <a:latin typeface="Cambria" pitchFamily="18" charset="0"/>
                <a:ea typeface="Cambria" pitchFamily="18" charset="0"/>
                <a:cs typeface="Arial" pitchFamily="34" charset="0"/>
              </a:rPr>
              <a:t>tok</a:t>
            </a:r>
            <a:r>
              <a:rPr lang="en-US" sz="2400" b="1" dirty="0">
                <a:solidFill>
                  <a:srgbClr val="002060"/>
                </a:solidFill>
                <a:latin typeface="Cambria" pitchFamily="18" charset="0"/>
                <a:ea typeface="Cambria" pitchFamily="18" charset="0"/>
                <a:cs typeface="Arial" pitchFamily="34" charset="0"/>
              </a:rPr>
              <a:t> </a:t>
            </a:r>
            <a:r>
              <a:rPr lang="en-US" sz="2400" b="1" dirty="0" err="1">
                <a:solidFill>
                  <a:srgbClr val="002060"/>
                </a:solidFill>
                <a:latin typeface="Cambria" pitchFamily="18" charset="0"/>
                <a:ea typeface="Cambria" pitchFamily="18" charset="0"/>
                <a:cs typeface="Arial" pitchFamily="34" charset="0"/>
              </a:rPr>
              <a:t>podataka</a:t>
            </a:r>
            <a:r>
              <a:rPr lang="en-US" sz="2400" b="1" dirty="0">
                <a:solidFill>
                  <a:srgbClr val="002060"/>
                </a:solidFill>
                <a:latin typeface="Cambria" pitchFamily="18" charset="0"/>
                <a:ea typeface="Cambria" pitchFamily="18" charset="0"/>
                <a:cs typeface="Arial" pitchFamily="34" charset="0"/>
              </a:rPr>
              <a:t> </a:t>
            </a:r>
            <a:r>
              <a:rPr lang="en-US" sz="2400" b="1" dirty="0" err="1">
                <a:solidFill>
                  <a:srgbClr val="002060"/>
                </a:solidFill>
                <a:latin typeface="Cambria" pitchFamily="18" charset="0"/>
                <a:ea typeface="Cambria" pitchFamily="18" charset="0"/>
                <a:cs typeface="Arial" pitchFamily="34" charset="0"/>
              </a:rPr>
              <a:t>mora</a:t>
            </a:r>
            <a:r>
              <a:rPr lang="en-US" sz="2400" b="1" dirty="0">
                <a:solidFill>
                  <a:srgbClr val="002060"/>
                </a:solidFill>
                <a:latin typeface="Cambria" pitchFamily="18" charset="0"/>
                <a:ea typeface="Cambria" pitchFamily="18" charset="0"/>
                <a:cs typeface="Arial" pitchFamily="34" charset="0"/>
              </a:rPr>
              <a:t> </a:t>
            </a:r>
            <a:r>
              <a:rPr lang="en-US" sz="2400" b="1" dirty="0" err="1">
                <a:solidFill>
                  <a:srgbClr val="002060"/>
                </a:solidFill>
                <a:latin typeface="Cambria" pitchFamily="18" charset="0"/>
                <a:ea typeface="Cambria" pitchFamily="18" charset="0"/>
                <a:cs typeface="Arial" pitchFamily="34" charset="0"/>
              </a:rPr>
              <a:t>imati</a:t>
            </a:r>
            <a:r>
              <a:rPr lang="en-US" sz="2400" b="1" dirty="0">
                <a:solidFill>
                  <a:srgbClr val="002060"/>
                </a:solidFill>
                <a:latin typeface="Cambria" pitchFamily="18" charset="0"/>
                <a:ea typeface="Cambria" pitchFamily="18" charset="0"/>
                <a:cs typeface="Arial" pitchFamily="34" charset="0"/>
              </a:rPr>
              <a:t> </a:t>
            </a:r>
            <a:r>
              <a:rPr lang="en-US" sz="2400" b="1" dirty="0" err="1">
                <a:solidFill>
                  <a:srgbClr val="002060"/>
                </a:solidFill>
                <a:latin typeface="Cambria" pitchFamily="18" charset="0"/>
                <a:ea typeface="Cambria" pitchFamily="18" charset="0"/>
                <a:cs typeface="Arial" pitchFamily="34" charset="0"/>
              </a:rPr>
              <a:t>ime</a:t>
            </a:r>
            <a:r>
              <a:rPr lang="en-US" sz="2400" dirty="0">
                <a:solidFill>
                  <a:srgbClr val="002060"/>
                </a:solidFill>
                <a:latin typeface="Cambria" pitchFamily="18" charset="0"/>
                <a:ea typeface="Cambria" pitchFamily="18" charset="0"/>
                <a:cs typeface="Arial" pitchFamily="34" charset="0"/>
              </a:rPr>
              <a:t>, </a:t>
            </a:r>
            <a:r>
              <a:rPr lang="en-US" sz="2400" dirty="0" err="1">
                <a:solidFill>
                  <a:srgbClr val="002060"/>
                </a:solidFill>
                <a:latin typeface="Cambria" pitchFamily="18" charset="0"/>
                <a:ea typeface="Cambria" pitchFamily="18" charset="0"/>
                <a:cs typeface="Arial" pitchFamily="34" charset="0"/>
              </a:rPr>
              <a:t>izuzev</a:t>
            </a:r>
            <a:r>
              <a:rPr lang="en-US" sz="2400" dirty="0">
                <a:solidFill>
                  <a:srgbClr val="002060"/>
                </a:solidFill>
                <a:latin typeface="Cambria" pitchFamily="18" charset="0"/>
                <a:ea typeface="Cambria" pitchFamily="18" charset="0"/>
                <a:cs typeface="Arial" pitchFamily="34" charset="0"/>
              </a:rPr>
              <a:t> </a:t>
            </a:r>
            <a:r>
              <a:rPr lang="en-US" sz="2400" dirty="0" err="1">
                <a:solidFill>
                  <a:srgbClr val="002060"/>
                </a:solidFill>
                <a:latin typeface="Cambria" pitchFamily="18" charset="0"/>
                <a:ea typeface="Cambria" pitchFamily="18" charset="0"/>
                <a:cs typeface="Arial" pitchFamily="34" charset="0"/>
              </a:rPr>
              <a:t>tokova</a:t>
            </a:r>
            <a:r>
              <a:rPr lang="en-US" sz="2400" dirty="0">
                <a:solidFill>
                  <a:srgbClr val="002060"/>
                </a:solidFill>
                <a:latin typeface="Cambria" pitchFamily="18" charset="0"/>
                <a:ea typeface="Cambria" pitchFamily="18" charset="0"/>
                <a:cs typeface="Arial" pitchFamily="34" charset="0"/>
              </a:rPr>
              <a:t> </a:t>
            </a:r>
            <a:r>
              <a:rPr lang="en-US" sz="2400" dirty="0" err="1">
                <a:solidFill>
                  <a:srgbClr val="002060"/>
                </a:solidFill>
                <a:latin typeface="Cambria" pitchFamily="18" charset="0"/>
                <a:ea typeface="Cambria" pitchFamily="18" charset="0"/>
                <a:cs typeface="Arial" pitchFamily="34" charset="0"/>
              </a:rPr>
              <a:t>koji</a:t>
            </a:r>
            <a:r>
              <a:rPr lang="en-US" sz="2400" dirty="0">
                <a:solidFill>
                  <a:srgbClr val="002060"/>
                </a:solidFill>
                <a:latin typeface="Cambria" pitchFamily="18" charset="0"/>
                <a:ea typeface="Cambria" pitchFamily="18" charset="0"/>
                <a:cs typeface="Arial" pitchFamily="34" charset="0"/>
              </a:rPr>
              <a:t> </a:t>
            </a:r>
            <a:r>
              <a:rPr lang="en-US" sz="2400" dirty="0" err="1">
                <a:solidFill>
                  <a:srgbClr val="002060"/>
                </a:solidFill>
                <a:latin typeface="Cambria" pitchFamily="18" charset="0"/>
                <a:ea typeface="Cambria" pitchFamily="18" charset="0"/>
                <a:cs typeface="Arial" pitchFamily="34" charset="0"/>
              </a:rPr>
              <a:t>idu</a:t>
            </a:r>
            <a:r>
              <a:rPr lang="en-US" sz="2400" dirty="0">
                <a:solidFill>
                  <a:srgbClr val="002060"/>
                </a:solidFill>
                <a:latin typeface="Cambria" pitchFamily="18" charset="0"/>
                <a:ea typeface="Cambria" pitchFamily="18" charset="0"/>
                <a:cs typeface="Arial" pitchFamily="34" charset="0"/>
              </a:rPr>
              <a:t> od </a:t>
            </a:r>
            <a:r>
              <a:rPr lang="en-US" sz="2400" dirty="0" err="1">
                <a:solidFill>
                  <a:srgbClr val="002060"/>
                </a:solidFill>
                <a:latin typeface="Cambria" pitchFamily="18" charset="0"/>
                <a:ea typeface="Cambria" pitchFamily="18" charset="0"/>
                <a:cs typeface="Arial" pitchFamily="34" charset="0"/>
              </a:rPr>
              <a:t>odn</a:t>
            </a:r>
            <a:r>
              <a:rPr lang="en-US" sz="2400" dirty="0">
                <a:solidFill>
                  <a:srgbClr val="002060"/>
                </a:solidFill>
                <a:latin typeface="Cambria" pitchFamily="18" charset="0"/>
                <a:ea typeface="Cambria" pitchFamily="18" charset="0"/>
                <a:cs typeface="Arial" pitchFamily="34" charset="0"/>
              </a:rPr>
              <a:t>. </a:t>
            </a:r>
            <a:r>
              <a:rPr lang="en-US" sz="2400" dirty="0" err="1">
                <a:solidFill>
                  <a:srgbClr val="002060"/>
                </a:solidFill>
                <a:latin typeface="Cambria" pitchFamily="18" charset="0"/>
                <a:ea typeface="Cambria" pitchFamily="18" charset="0"/>
                <a:cs typeface="Arial" pitchFamily="34" charset="0"/>
              </a:rPr>
              <a:t>ka</a:t>
            </a:r>
            <a:r>
              <a:rPr lang="en-US" sz="2400" dirty="0">
                <a:solidFill>
                  <a:srgbClr val="002060"/>
                </a:solidFill>
                <a:latin typeface="Cambria" pitchFamily="18" charset="0"/>
                <a:ea typeface="Cambria" pitchFamily="18" charset="0"/>
                <a:cs typeface="Arial" pitchFamily="34" charset="0"/>
              </a:rPr>
              <a:t> </a:t>
            </a:r>
            <a:r>
              <a:rPr lang="en-US" sz="2400" dirty="0" err="1">
                <a:solidFill>
                  <a:srgbClr val="002060"/>
                </a:solidFill>
                <a:latin typeface="Cambria" pitchFamily="18" charset="0"/>
                <a:ea typeface="Cambria" pitchFamily="18" charset="0"/>
                <a:cs typeface="Arial" pitchFamily="34" charset="0"/>
              </a:rPr>
              <a:t>skladištima</a:t>
            </a:r>
            <a:r>
              <a:rPr lang="en-US" sz="2400" dirty="0">
                <a:solidFill>
                  <a:srgbClr val="002060"/>
                </a:solidFill>
                <a:latin typeface="Cambria" pitchFamily="18" charset="0"/>
                <a:ea typeface="Cambria" pitchFamily="18" charset="0"/>
                <a:cs typeface="Arial" pitchFamily="34" charset="0"/>
              </a:rPr>
              <a:t> </a:t>
            </a:r>
            <a:r>
              <a:rPr lang="en-US" sz="2400" dirty="0" err="1">
                <a:solidFill>
                  <a:srgbClr val="002060"/>
                </a:solidFill>
                <a:latin typeface="Cambria" pitchFamily="18" charset="0"/>
                <a:ea typeface="Cambria" pitchFamily="18" charset="0"/>
                <a:cs typeface="Arial" pitchFamily="34" charset="0"/>
              </a:rPr>
              <a:t>podataka</a:t>
            </a:r>
            <a:r>
              <a:rPr lang="en-US" sz="2400" dirty="0">
                <a:solidFill>
                  <a:srgbClr val="002060"/>
                </a:solidFill>
                <a:latin typeface="Cambria" pitchFamily="18" charset="0"/>
                <a:ea typeface="Cambria" pitchFamily="18" charset="0"/>
                <a:cs typeface="Arial" pitchFamily="34" charset="0"/>
              </a:rPr>
              <a:t> (</a:t>
            </a:r>
            <a:r>
              <a:rPr lang="en-US" sz="2400" dirty="0" err="1">
                <a:solidFill>
                  <a:srgbClr val="002060"/>
                </a:solidFill>
                <a:latin typeface="Cambria" pitchFamily="18" charset="0"/>
                <a:ea typeface="Cambria" pitchFamily="18" charset="0"/>
                <a:cs typeface="Arial" pitchFamily="34" charset="0"/>
              </a:rPr>
              <a:t>tada</a:t>
            </a:r>
            <a:r>
              <a:rPr lang="en-US" sz="2400" dirty="0">
                <a:solidFill>
                  <a:srgbClr val="002060"/>
                </a:solidFill>
                <a:latin typeface="Cambria" pitchFamily="18" charset="0"/>
                <a:ea typeface="Cambria" pitchFamily="18" charset="0"/>
                <a:cs typeface="Arial" pitchFamily="34" charset="0"/>
              </a:rPr>
              <a:t> se </a:t>
            </a:r>
            <a:r>
              <a:rPr lang="en-US" sz="2400" dirty="0" err="1">
                <a:solidFill>
                  <a:srgbClr val="002060"/>
                </a:solidFill>
                <a:latin typeface="Cambria" pitchFamily="18" charset="0"/>
                <a:ea typeface="Cambria" pitchFamily="18" charset="0"/>
                <a:cs typeface="Arial" pitchFamily="34" charset="0"/>
              </a:rPr>
              <a:t>podrazumeva</a:t>
            </a:r>
            <a:r>
              <a:rPr lang="en-US" sz="2400" dirty="0">
                <a:solidFill>
                  <a:srgbClr val="002060"/>
                </a:solidFill>
                <a:latin typeface="Cambria" pitchFamily="18" charset="0"/>
                <a:ea typeface="Cambria" pitchFamily="18" charset="0"/>
                <a:cs typeface="Arial" pitchFamily="34" charset="0"/>
              </a:rPr>
              <a:t> da </a:t>
            </a:r>
            <a:r>
              <a:rPr lang="en-US" sz="2400" dirty="0" err="1">
                <a:solidFill>
                  <a:srgbClr val="002060"/>
                </a:solidFill>
                <a:latin typeface="Cambria" pitchFamily="18" charset="0"/>
                <a:ea typeface="Cambria" pitchFamily="18" charset="0"/>
                <a:cs typeface="Arial" pitchFamily="34" charset="0"/>
              </a:rPr>
              <a:t>takav</a:t>
            </a:r>
            <a:r>
              <a:rPr lang="en-US" sz="2400" dirty="0">
                <a:solidFill>
                  <a:srgbClr val="002060"/>
                </a:solidFill>
                <a:latin typeface="Cambria" pitchFamily="18" charset="0"/>
                <a:ea typeface="Cambria" pitchFamily="18" charset="0"/>
                <a:cs typeface="Arial" pitchFamily="34" charset="0"/>
              </a:rPr>
              <a:t> </a:t>
            </a:r>
            <a:r>
              <a:rPr lang="en-US" sz="2400" dirty="0" err="1">
                <a:solidFill>
                  <a:srgbClr val="002060"/>
                </a:solidFill>
                <a:latin typeface="Cambria" pitchFamily="18" charset="0"/>
                <a:ea typeface="Cambria" pitchFamily="18" charset="0"/>
                <a:cs typeface="Arial" pitchFamily="34" charset="0"/>
              </a:rPr>
              <a:t>tok</a:t>
            </a:r>
            <a:r>
              <a:rPr lang="en-US" sz="2400" dirty="0">
                <a:solidFill>
                  <a:srgbClr val="002060"/>
                </a:solidFill>
                <a:latin typeface="Cambria" pitchFamily="18" charset="0"/>
                <a:ea typeface="Cambria" pitchFamily="18" charset="0"/>
                <a:cs typeface="Arial" pitchFamily="34" charset="0"/>
              </a:rPr>
              <a:t> </a:t>
            </a:r>
            <a:r>
              <a:rPr lang="en-US" sz="2400" dirty="0" err="1">
                <a:solidFill>
                  <a:srgbClr val="002060"/>
                </a:solidFill>
                <a:latin typeface="Cambria" pitchFamily="18" charset="0"/>
                <a:ea typeface="Cambria" pitchFamily="18" charset="0"/>
                <a:cs typeface="Arial" pitchFamily="34" charset="0"/>
              </a:rPr>
              <a:t>nosi</a:t>
            </a:r>
            <a:r>
              <a:rPr lang="en-US" sz="2400" dirty="0">
                <a:solidFill>
                  <a:srgbClr val="002060"/>
                </a:solidFill>
                <a:latin typeface="Cambria" pitchFamily="18" charset="0"/>
                <a:ea typeface="Cambria" pitchFamily="18" charset="0"/>
                <a:cs typeface="Arial" pitchFamily="34" charset="0"/>
              </a:rPr>
              <a:t> </a:t>
            </a:r>
            <a:r>
              <a:rPr lang="en-US" sz="2400" dirty="0" err="1">
                <a:solidFill>
                  <a:srgbClr val="002060"/>
                </a:solidFill>
                <a:latin typeface="Cambria" pitchFamily="18" charset="0"/>
                <a:ea typeface="Cambria" pitchFamily="18" charset="0"/>
                <a:cs typeface="Arial" pitchFamily="34" charset="0"/>
              </a:rPr>
              <a:t>kompletan</a:t>
            </a:r>
            <a:r>
              <a:rPr lang="en-US" sz="2400" dirty="0">
                <a:solidFill>
                  <a:srgbClr val="002060"/>
                </a:solidFill>
                <a:latin typeface="Cambria" pitchFamily="18" charset="0"/>
                <a:ea typeface="Cambria" pitchFamily="18" charset="0"/>
                <a:cs typeface="Arial" pitchFamily="34" charset="0"/>
              </a:rPr>
              <a:t> </a:t>
            </a:r>
            <a:r>
              <a:rPr lang="en-US" sz="2400" dirty="0" err="1">
                <a:solidFill>
                  <a:srgbClr val="002060"/>
                </a:solidFill>
                <a:latin typeface="Cambria" pitchFamily="18" charset="0"/>
                <a:ea typeface="Cambria" pitchFamily="18" charset="0"/>
                <a:cs typeface="Arial" pitchFamily="34" charset="0"/>
              </a:rPr>
              <a:t>sadržaj</a:t>
            </a:r>
            <a:r>
              <a:rPr lang="en-US" sz="2400" dirty="0">
                <a:solidFill>
                  <a:srgbClr val="002060"/>
                </a:solidFill>
                <a:latin typeface="Cambria" pitchFamily="18" charset="0"/>
                <a:ea typeface="Cambria" pitchFamily="18" charset="0"/>
                <a:cs typeface="Arial" pitchFamily="34" charset="0"/>
              </a:rPr>
              <a:t> </a:t>
            </a:r>
            <a:r>
              <a:rPr lang="en-US" sz="2400" dirty="0" err="1">
                <a:solidFill>
                  <a:srgbClr val="002060"/>
                </a:solidFill>
                <a:latin typeface="Cambria" pitchFamily="18" charset="0"/>
                <a:ea typeface="Cambria" pitchFamily="18" charset="0"/>
                <a:cs typeface="Arial" pitchFamily="34" charset="0"/>
              </a:rPr>
              <a:t>skladišta</a:t>
            </a:r>
            <a:r>
              <a:rPr lang="en-US" sz="2400" dirty="0">
                <a:solidFill>
                  <a:srgbClr val="002060"/>
                </a:solidFill>
                <a:latin typeface="Cambria" pitchFamily="18" charset="0"/>
                <a:ea typeface="Cambria" pitchFamily="18" charset="0"/>
                <a:cs typeface="Arial" pitchFamily="34" charset="0"/>
              </a:rPr>
              <a:t> </a:t>
            </a:r>
            <a:r>
              <a:rPr lang="en-US" sz="2400" dirty="0" err="1">
                <a:solidFill>
                  <a:srgbClr val="002060"/>
                </a:solidFill>
                <a:latin typeface="Cambria" pitchFamily="18" charset="0"/>
                <a:ea typeface="Cambria" pitchFamily="18" charset="0"/>
                <a:cs typeface="Arial" pitchFamily="34" charset="0"/>
              </a:rPr>
              <a:t>podataka</a:t>
            </a:r>
            <a:r>
              <a:rPr lang="en-US" sz="2400" dirty="0">
                <a:solidFill>
                  <a:srgbClr val="002060"/>
                </a:solidFill>
                <a:latin typeface="Cambria" pitchFamily="18" charset="0"/>
                <a:ea typeface="Cambria" pitchFamily="18" charset="0"/>
                <a:cs typeface="Arial" pitchFamily="34" charset="0"/>
              </a:rPr>
              <a:t>); </a:t>
            </a:r>
          </a:p>
          <a:p>
            <a:pPr marL="0" indent="0">
              <a:buNone/>
            </a:pPr>
            <a:r>
              <a:rPr lang="en-US" sz="2400" dirty="0">
                <a:solidFill>
                  <a:srgbClr val="002060"/>
                </a:solidFill>
                <a:latin typeface="Cambria" pitchFamily="18" charset="0"/>
                <a:ea typeface="Cambria" pitchFamily="18" charset="0"/>
                <a:cs typeface="Arial" pitchFamily="34" charset="0"/>
              </a:rPr>
              <a:t>3. </a:t>
            </a:r>
            <a:r>
              <a:rPr lang="en-US" sz="2400" b="1" dirty="0" err="1">
                <a:solidFill>
                  <a:srgbClr val="002060"/>
                </a:solidFill>
                <a:latin typeface="Cambria" pitchFamily="18" charset="0"/>
                <a:ea typeface="Cambria" pitchFamily="18" charset="0"/>
                <a:cs typeface="Arial" pitchFamily="34" charset="0"/>
              </a:rPr>
              <a:t>Tok</a:t>
            </a:r>
            <a:r>
              <a:rPr lang="en-US" sz="2400" b="1" dirty="0">
                <a:solidFill>
                  <a:srgbClr val="002060"/>
                </a:solidFill>
                <a:latin typeface="Cambria" pitchFamily="18" charset="0"/>
                <a:ea typeface="Cambria" pitchFamily="18" charset="0"/>
                <a:cs typeface="Arial" pitchFamily="34" charset="0"/>
              </a:rPr>
              <a:t> </a:t>
            </a:r>
            <a:r>
              <a:rPr lang="en-US" sz="2400" b="1" dirty="0" err="1">
                <a:solidFill>
                  <a:srgbClr val="002060"/>
                </a:solidFill>
                <a:latin typeface="Cambria" pitchFamily="18" charset="0"/>
                <a:ea typeface="Cambria" pitchFamily="18" charset="0"/>
                <a:cs typeface="Arial" pitchFamily="34" charset="0"/>
              </a:rPr>
              <a:t>podataka</a:t>
            </a:r>
            <a:r>
              <a:rPr lang="en-US" sz="2400" b="1" dirty="0">
                <a:solidFill>
                  <a:srgbClr val="002060"/>
                </a:solidFill>
                <a:latin typeface="Cambria" pitchFamily="18" charset="0"/>
                <a:ea typeface="Cambria" pitchFamily="18" charset="0"/>
                <a:cs typeface="Arial" pitchFamily="34" charset="0"/>
              </a:rPr>
              <a:t> se </a:t>
            </a:r>
            <a:r>
              <a:rPr lang="en-US" sz="2400" b="1" dirty="0" err="1">
                <a:solidFill>
                  <a:srgbClr val="002060"/>
                </a:solidFill>
                <a:latin typeface="Cambria" pitchFamily="18" charset="0"/>
                <a:ea typeface="Cambria" pitchFamily="18" charset="0"/>
                <a:cs typeface="Arial" pitchFamily="34" charset="0"/>
              </a:rPr>
              <a:t>može</a:t>
            </a:r>
            <a:r>
              <a:rPr lang="en-US" sz="2400" b="1" dirty="0">
                <a:solidFill>
                  <a:srgbClr val="002060"/>
                </a:solidFill>
                <a:latin typeface="Cambria" pitchFamily="18" charset="0"/>
                <a:ea typeface="Cambria" pitchFamily="18" charset="0"/>
                <a:cs typeface="Arial" pitchFamily="34" charset="0"/>
              </a:rPr>
              <a:t> </a:t>
            </a:r>
            <a:r>
              <a:rPr lang="en-US" sz="2400" b="1" dirty="0" err="1">
                <a:solidFill>
                  <a:srgbClr val="002060"/>
                </a:solidFill>
                <a:latin typeface="Cambria" pitchFamily="18" charset="0"/>
                <a:ea typeface="Cambria" pitchFamily="18" charset="0"/>
                <a:cs typeface="Arial" pitchFamily="34" charset="0"/>
              </a:rPr>
              <a:t>granati</a:t>
            </a:r>
            <a:r>
              <a:rPr lang="en-US" sz="2400" b="1" dirty="0">
                <a:solidFill>
                  <a:srgbClr val="002060"/>
                </a:solidFill>
                <a:latin typeface="Cambria" pitchFamily="18" charset="0"/>
                <a:ea typeface="Cambria" pitchFamily="18" charset="0"/>
                <a:cs typeface="Arial" pitchFamily="34" charset="0"/>
              </a:rPr>
              <a:t> </a:t>
            </a:r>
            <a:r>
              <a:rPr lang="en-US" sz="2400" dirty="0" err="1">
                <a:solidFill>
                  <a:srgbClr val="002060"/>
                </a:solidFill>
                <a:latin typeface="Cambria" pitchFamily="18" charset="0"/>
                <a:ea typeface="Cambria" pitchFamily="18" charset="0"/>
                <a:cs typeface="Arial" pitchFamily="34" charset="0"/>
              </a:rPr>
              <a:t>ili</a:t>
            </a:r>
            <a:r>
              <a:rPr lang="en-US" sz="2400" dirty="0">
                <a:solidFill>
                  <a:srgbClr val="002060"/>
                </a:solidFill>
                <a:latin typeface="Cambria" pitchFamily="18" charset="0"/>
                <a:ea typeface="Cambria" pitchFamily="18" charset="0"/>
                <a:cs typeface="Arial" pitchFamily="34" charset="0"/>
              </a:rPr>
              <a:t> se </a:t>
            </a:r>
            <a:r>
              <a:rPr lang="en-US" sz="2400" dirty="0" err="1">
                <a:solidFill>
                  <a:srgbClr val="002060"/>
                </a:solidFill>
                <a:latin typeface="Cambria" pitchFamily="18" charset="0"/>
                <a:ea typeface="Cambria" pitchFamily="18" charset="0"/>
                <a:cs typeface="Arial" pitchFamily="34" charset="0"/>
              </a:rPr>
              <a:t>daju</a:t>
            </a:r>
            <a:r>
              <a:rPr lang="en-US" sz="2400" dirty="0">
                <a:solidFill>
                  <a:srgbClr val="002060"/>
                </a:solidFill>
                <a:latin typeface="Cambria" pitchFamily="18" charset="0"/>
                <a:ea typeface="Cambria" pitchFamily="18" charset="0"/>
                <a:cs typeface="Arial" pitchFamily="34" charset="0"/>
              </a:rPr>
              <a:t> </a:t>
            </a:r>
            <a:r>
              <a:rPr lang="en-US" sz="2400" dirty="0" err="1">
                <a:solidFill>
                  <a:srgbClr val="002060"/>
                </a:solidFill>
                <a:latin typeface="Cambria" pitchFamily="18" charset="0"/>
                <a:ea typeface="Cambria" pitchFamily="18" charset="0"/>
                <a:cs typeface="Arial" pitchFamily="34" charset="0"/>
              </a:rPr>
              <a:t>dva</a:t>
            </a:r>
            <a:r>
              <a:rPr lang="en-US" sz="2400" dirty="0">
                <a:solidFill>
                  <a:srgbClr val="002060"/>
                </a:solidFill>
                <a:latin typeface="Cambria" pitchFamily="18" charset="0"/>
                <a:ea typeface="Cambria" pitchFamily="18" charset="0"/>
                <a:cs typeface="Arial" pitchFamily="34" charset="0"/>
              </a:rPr>
              <a:t> </a:t>
            </a:r>
            <a:r>
              <a:rPr lang="en-US" sz="2400" dirty="0" err="1">
                <a:solidFill>
                  <a:srgbClr val="002060"/>
                </a:solidFill>
                <a:latin typeface="Cambria" pitchFamily="18" charset="0"/>
                <a:ea typeface="Cambria" pitchFamily="18" charset="0"/>
                <a:cs typeface="Arial" pitchFamily="34" charset="0"/>
              </a:rPr>
              <a:t>toka</a:t>
            </a:r>
            <a:r>
              <a:rPr lang="en-US" sz="2400" dirty="0">
                <a:solidFill>
                  <a:srgbClr val="002060"/>
                </a:solidFill>
                <a:latin typeface="Cambria" pitchFamily="18" charset="0"/>
                <a:ea typeface="Cambria" pitchFamily="18" charset="0"/>
                <a:cs typeface="Arial" pitchFamily="34" charset="0"/>
              </a:rPr>
              <a:t> </a:t>
            </a:r>
            <a:r>
              <a:rPr lang="en-US" sz="2400" dirty="0" err="1">
                <a:solidFill>
                  <a:srgbClr val="002060"/>
                </a:solidFill>
                <a:latin typeface="Cambria" pitchFamily="18" charset="0"/>
                <a:ea typeface="Cambria" pitchFamily="18" charset="0"/>
                <a:cs typeface="Arial" pitchFamily="34" charset="0"/>
              </a:rPr>
              <a:t>sa</a:t>
            </a:r>
            <a:r>
              <a:rPr lang="en-US" sz="2400" dirty="0">
                <a:solidFill>
                  <a:srgbClr val="002060"/>
                </a:solidFill>
                <a:latin typeface="Cambria" pitchFamily="18" charset="0"/>
                <a:ea typeface="Cambria" pitchFamily="18" charset="0"/>
                <a:cs typeface="Arial" pitchFamily="34" charset="0"/>
              </a:rPr>
              <a:t> </a:t>
            </a:r>
            <a:r>
              <a:rPr lang="en-US" sz="2400" dirty="0" err="1">
                <a:solidFill>
                  <a:srgbClr val="002060"/>
                </a:solidFill>
                <a:latin typeface="Cambria" pitchFamily="18" charset="0"/>
                <a:ea typeface="Cambria" pitchFamily="18" charset="0"/>
                <a:cs typeface="Arial" pitchFamily="34" charset="0"/>
              </a:rPr>
              <a:t>istim</a:t>
            </a:r>
            <a:r>
              <a:rPr lang="en-US" sz="2400" dirty="0">
                <a:solidFill>
                  <a:srgbClr val="002060"/>
                </a:solidFill>
                <a:latin typeface="Cambria" pitchFamily="18" charset="0"/>
                <a:ea typeface="Cambria" pitchFamily="18" charset="0"/>
                <a:cs typeface="Arial" pitchFamily="34" charset="0"/>
              </a:rPr>
              <a:t> </a:t>
            </a:r>
            <a:r>
              <a:rPr lang="en-US" sz="2400" dirty="0" err="1">
                <a:solidFill>
                  <a:srgbClr val="002060"/>
                </a:solidFill>
                <a:latin typeface="Cambria" pitchFamily="18" charset="0"/>
                <a:ea typeface="Cambria" pitchFamily="18" charset="0"/>
                <a:cs typeface="Arial" pitchFamily="34" charset="0"/>
              </a:rPr>
              <a:t>imenom</a:t>
            </a:r>
            <a:r>
              <a:rPr lang="en-US" sz="2400" dirty="0">
                <a:solidFill>
                  <a:srgbClr val="002060"/>
                </a:solidFill>
                <a:latin typeface="Cambria" pitchFamily="18" charset="0"/>
                <a:ea typeface="Cambria" pitchFamily="18" charset="0"/>
                <a:cs typeface="Arial" pitchFamily="34" charset="0"/>
              </a:rPr>
              <a:t> </a:t>
            </a:r>
            <a:r>
              <a:rPr lang="en-US" sz="2400" dirty="0" err="1">
                <a:solidFill>
                  <a:srgbClr val="002060"/>
                </a:solidFill>
                <a:latin typeface="Cambria" pitchFamily="18" charset="0"/>
                <a:ea typeface="Cambria" pitchFamily="18" charset="0"/>
                <a:cs typeface="Arial" pitchFamily="34" charset="0"/>
              </a:rPr>
              <a:t>koja</a:t>
            </a:r>
            <a:r>
              <a:rPr lang="en-US" sz="2400" dirty="0">
                <a:solidFill>
                  <a:srgbClr val="002060"/>
                </a:solidFill>
                <a:latin typeface="Cambria" pitchFamily="18" charset="0"/>
                <a:ea typeface="Cambria" pitchFamily="18" charset="0"/>
                <a:cs typeface="Arial" pitchFamily="34" charset="0"/>
              </a:rPr>
              <a:t> </a:t>
            </a:r>
            <a:r>
              <a:rPr lang="en-US" sz="2400" dirty="0" err="1">
                <a:solidFill>
                  <a:srgbClr val="002060"/>
                </a:solidFill>
                <a:latin typeface="Cambria" pitchFamily="18" charset="0"/>
                <a:ea typeface="Cambria" pitchFamily="18" charset="0"/>
                <a:cs typeface="Arial" pitchFamily="34" charset="0"/>
              </a:rPr>
              <a:t>imaju</a:t>
            </a:r>
            <a:r>
              <a:rPr lang="en-US" sz="2400" dirty="0">
                <a:solidFill>
                  <a:srgbClr val="002060"/>
                </a:solidFill>
                <a:latin typeface="Cambria" pitchFamily="18" charset="0"/>
                <a:ea typeface="Cambria" pitchFamily="18" charset="0"/>
                <a:cs typeface="Arial" pitchFamily="34" charset="0"/>
              </a:rPr>
              <a:t> </a:t>
            </a:r>
            <a:r>
              <a:rPr lang="en-US" sz="2400" dirty="0" err="1">
                <a:solidFill>
                  <a:srgbClr val="002060"/>
                </a:solidFill>
                <a:latin typeface="Cambria" pitchFamily="18" charset="0"/>
                <a:ea typeface="Cambria" pitchFamily="18" charset="0"/>
                <a:cs typeface="Arial" pitchFamily="34" charset="0"/>
              </a:rPr>
              <a:t>isti</a:t>
            </a:r>
            <a:r>
              <a:rPr lang="en-US" sz="2400" dirty="0">
                <a:solidFill>
                  <a:srgbClr val="002060"/>
                </a:solidFill>
                <a:latin typeface="Cambria" pitchFamily="18" charset="0"/>
                <a:ea typeface="Cambria" pitchFamily="18" charset="0"/>
                <a:cs typeface="Arial" pitchFamily="34" charset="0"/>
              </a:rPr>
              <a:t> </a:t>
            </a:r>
            <a:r>
              <a:rPr lang="en-US" sz="2400" dirty="0" err="1">
                <a:solidFill>
                  <a:srgbClr val="002060"/>
                </a:solidFill>
                <a:latin typeface="Cambria" pitchFamily="18" charset="0"/>
                <a:ea typeface="Cambria" pitchFamily="18" charset="0"/>
                <a:cs typeface="Arial" pitchFamily="34" charset="0"/>
              </a:rPr>
              <a:t>izvor</a:t>
            </a:r>
            <a:r>
              <a:rPr lang="en-US" sz="2400" dirty="0">
                <a:solidFill>
                  <a:srgbClr val="002060"/>
                </a:solidFill>
                <a:latin typeface="Cambria" pitchFamily="18" charset="0"/>
                <a:ea typeface="Cambria" pitchFamily="18" charset="0"/>
                <a:cs typeface="Arial" pitchFamily="34" charset="0"/>
              </a:rPr>
              <a:t> a </a:t>
            </a:r>
            <a:r>
              <a:rPr lang="en-US" sz="2400" dirty="0" err="1">
                <a:solidFill>
                  <a:srgbClr val="002060"/>
                </a:solidFill>
                <a:latin typeface="Cambria" pitchFamily="18" charset="0"/>
                <a:ea typeface="Cambria" pitchFamily="18" charset="0"/>
                <a:cs typeface="Arial" pitchFamily="34" charset="0"/>
              </a:rPr>
              <a:t>različita</a:t>
            </a:r>
            <a:r>
              <a:rPr lang="en-US" sz="2400" dirty="0">
                <a:solidFill>
                  <a:srgbClr val="002060"/>
                </a:solidFill>
                <a:latin typeface="Cambria" pitchFamily="18" charset="0"/>
                <a:ea typeface="Cambria" pitchFamily="18" charset="0"/>
                <a:cs typeface="Arial" pitchFamily="34" charset="0"/>
              </a:rPr>
              <a:t> </a:t>
            </a:r>
            <a:r>
              <a:rPr lang="en-US" sz="2400" dirty="0" err="1">
                <a:solidFill>
                  <a:srgbClr val="002060"/>
                </a:solidFill>
                <a:latin typeface="Cambria" pitchFamily="18" charset="0"/>
                <a:ea typeface="Cambria" pitchFamily="18" charset="0"/>
                <a:cs typeface="Arial" pitchFamily="34" charset="0"/>
              </a:rPr>
              <a:t>odredišta</a:t>
            </a:r>
            <a:r>
              <a:rPr lang="en-US" sz="2400" dirty="0" smtClean="0">
                <a:solidFill>
                  <a:srgbClr val="002060"/>
                </a:solidFill>
                <a:latin typeface="Cambria" pitchFamily="18" charset="0"/>
                <a:ea typeface="Cambria" pitchFamily="18" charset="0"/>
                <a:cs typeface="Arial" pitchFamily="34" charset="0"/>
              </a:rPr>
              <a:t>;</a:t>
            </a:r>
            <a:endParaRPr lang="en-US" sz="2400" dirty="0">
              <a:solidFill>
                <a:srgbClr val="002060"/>
              </a:solidFill>
              <a:latin typeface="Cambria" pitchFamily="18" charset="0"/>
              <a:ea typeface="Cambria" pitchFamily="18" charset="0"/>
              <a:cs typeface="Arial" pitchFamily="34" charset="0"/>
            </a:endParaRPr>
          </a:p>
        </p:txBody>
      </p:sp>
      <p:sp>
        <p:nvSpPr>
          <p:cNvPr id="4" name="Title 1"/>
          <p:cNvSpPr txBox="1">
            <a:spLocks/>
          </p:cNvSpPr>
          <p:nvPr/>
        </p:nvSpPr>
        <p:spPr>
          <a:xfrm>
            <a:off x="899592" y="1124744"/>
            <a:ext cx="7632848" cy="778098"/>
          </a:xfrm>
          <a:prstGeom prst="rect">
            <a:avLst/>
          </a:prstGeom>
        </p:spPr>
        <p:txBody>
          <a:bodyPr vert="horz" lIns="91440" tIns="45720" rIns="91440" bIns="45720"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pl-PL" sz="4000" dirty="0">
                <a:solidFill>
                  <a:srgbClr val="002060"/>
                </a:solidFill>
                <a:latin typeface="Cambria" pitchFamily="18" charset="0"/>
                <a:ea typeface="Cambria" pitchFamily="18" charset="0"/>
              </a:rPr>
              <a:t>Pravila za izradu DTP</a:t>
            </a:r>
            <a:endParaRPr lang="en-US" sz="4000" dirty="0">
              <a:solidFill>
                <a:srgbClr val="002060"/>
              </a:solidFill>
              <a:latin typeface="Cambria" pitchFamily="18" charset="0"/>
              <a:ea typeface="Cambria" pitchFamily="18" charset="0"/>
            </a:endParaRPr>
          </a:p>
        </p:txBody>
      </p:sp>
    </p:spTree>
    <p:extLst>
      <p:ext uri="{BB962C8B-B14F-4D97-AF65-F5344CB8AC3E}">
        <p14:creationId xmlns:p14="http://schemas.microsoft.com/office/powerpoint/2010/main" val="118067678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827584" y="1268760"/>
            <a:ext cx="7704856" cy="5328592"/>
          </a:xfrm>
        </p:spPr>
        <p:txBody>
          <a:bodyPr>
            <a:noAutofit/>
          </a:bodyPr>
          <a:lstStyle/>
          <a:p>
            <a:pPr marL="0" indent="0">
              <a:spcBef>
                <a:spcPts val="0"/>
              </a:spcBef>
              <a:buNone/>
            </a:pPr>
            <a:r>
              <a:rPr lang="en-US" sz="2400" dirty="0" smtClean="0">
                <a:solidFill>
                  <a:srgbClr val="002060"/>
                </a:solidFill>
                <a:latin typeface="Cambria" pitchFamily="18" charset="0"/>
                <a:ea typeface="Cambria" pitchFamily="18" charset="0"/>
                <a:cs typeface="Arial" pitchFamily="34" charset="0"/>
              </a:rPr>
              <a:t>4. </a:t>
            </a:r>
            <a:r>
              <a:rPr lang="en-US" sz="2400" b="1" dirty="0" err="1" smtClean="0">
                <a:solidFill>
                  <a:srgbClr val="002060"/>
                </a:solidFill>
                <a:latin typeface="Cambria" pitchFamily="18" charset="0"/>
                <a:ea typeface="Cambria" pitchFamily="18" charset="0"/>
                <a:cs typeface="Arial" pitchFamily="34" charset="0"/>
              </a:rPr>
              <a:t>Svaki</a:t>
            </a:r>
            <a:r>
              <a:rPr lang="en-US" sz="2400" b="1" dirty="0" smtClean="0">
                <a:solidFill>
                  <a:srgbClr val="002060"/>
                </a:solidFill>
                <a:latin typeface="Cambria" pitchFamily="18" charset="0"/>
                <a:ea typeface="Cambria" pitchFamily="18" charset="0"/>
                <a:cs typeface="Arial" pitchFamily="34" charset="0"/>
              </a:rPr>
              <a:t> </a:t>
            </a:r>
            <a:r>
              <a:rPr lang="en-US" sz="2400" b="1" dirty="0" err="1" smtClean="0">
                <a:solidFill>
                  <a:srgbClr val="002060"/>
                </a:solidFill>
                <a:latin typeface="Cambria" pitchFamily="18" charset="0"/>
                <a:ea typeface="Cambria" pitchFamily="18" charset="0"/>
                <a:cs typeface="Arial" pitchFamily="34" charset="0"/>
              </a:rPr>
              <a:t>proces</a:t>
            </a:r>
            <a:r>
              <a:rPr lang="en-US" sz="2400" b="1" dirty="0" smtClean="0">
                <a:solidFill>
                  <a:srgbClr val="002060"/>
                </a:solidFill>
                <a:latin typeface="Cambria" pitchFamily="18" charset="0"/>
                <a:ea typeface="Cambria" pitchFamily="18" charset="0"/>
                <a:cs typeface="Arial" pitchFamily="34" charset="0"/>
              </a:rPr>
              <a:t> </a:t>
            </a:r>
            <a:r>
              <a:rPr lang="en-US" sz="2400" b="1" dirty="0" err="1" smtClean="0">
                <a:solidFill>
                  <a:srgbClr val="002060"/>
                </a:solidFill>
                <a:latin typeface="Cambria" pitchFamily="18" charset="0"/>
                <a:ea typeface="Cambria" pitchFamily="18" charset="0"/>
                <a:cs typeface="Arial" pitchFamily="34" charset="0"/>
              </a:rPr>
              <a:t>mora</a:t>
            </a:r>
            <a:r>
              <a:rPr lang="en-US" sz="2400" b="1" dirty="0" smtClean="0">
                <a:solidFill>
                  <a:srgbClr val="002060"/>
                </a:solidFill>
                <a:latin typeface="Cambria" pitchFamily="18" charset="0"/>
                <a:ea typeface="Cambria" pitchFamily="18" charset="0"/>
                <a:cs typeface="Arial" pitchFamily="34" charset="0"/>
              </a:rPr>
              <a:t> </a:t>
            </a:r>
            <a:r>
              <a:rPr lang="en-US" sz="2400" b="1" dirty="0" err="1" smtClean="0">
                <a:solidFill>
                  <a:srgbClr val="002060"/>
                </a:solidFill>
                <a:latin typeface="Cambria" pitchFamily="18" charset="0"/>
                <a:ea typeface="Cambria" pitchFamily="18" charset="0"/>
                <a:cs typeface="Arial" pitchFamily="34" charset="0"/>
              </a:rPr>
              <a:t>imati</a:t>
            </a:r>
            <a:r>
              <a:rPr lang="en-US" sz="2400" b="1" dirty="0" smtClean="0">
                <a:solidFill>
                  <a:srgbClr val="002060"/>
                </a:solidFill>
                <a:latin typeface="Cambria" pitchFamily="18" charset="0"/>
                <a:ea typeface="Cambria" pitchFamily="18" charset="0"/>
                <a:cs typeface="Arial" pitchFamily="34" charset="0"/>
              </a:rPr>
              <a:t> </a:t>
            </a:r>
            <a:r>
              <a:rPr lang="en-US" sz="2400" b="1" dirty="0" err="1" smtClean="0">
                <a:solidFill>
                  <a:srgbClr val="002060"/>
                </a:solidFill>
                <a:latin typeface="Cambria" pitchFamily="18" charset="0"/>
                <a:ea typeface="Cambria" pitchFamily="18" charset="0"/>
                <a:cs typeface="Arial" pitchFamily="34" charset="0"/>
              </a:rPr>
              <a:t>ime</a:t>
            </a:r>
            <a:r>
              <a:rPr lang="sr-Latn-RS" sz="2400" dirty="0" smtClean="0">
                <a:solidFill>
                  <a:srgbClr val="002060"/>
                </a:solidFill>
                <a:latin typeface="Cambria" pitchFamily="18" charset="0"/>
                <a:ea typeface="Cambria" pitchFamily="18" charset="0"/>
                <a:cs typeface="Arial" pitchFamily="34" charset="0"/>
              </a:rPr>
              <a:t>, </a:t>
            </a:r>
            <a:r>
              <a:rPr lang="en-US" sz="2400" dirty="0" err="1" smtClean="0">
                <a:solidFill>
                  <a:srgbClr val="002060"/>
                </a:solidFill>
                <a:latin typeface="Cambria" pitchFamily="18" charset="0"/>
                <a:ea typeface="Cambria" pitchFamily="18" charset="0"/>
                <a:cs typeface="Arial" pitchFamily="34" charset="0"/>
              </a:rPr>
              <a:t>poželjna</a:t>
            </a:r>
            <a:r>
              <a:rPr lang="en-US" sz="2400" dirty="0" smtClean="0">
                <a:solidFill>
                  <a:srgbClr val="002060"/>
                </a:solidFill>
                <a:latin typeface="Cambria" pitchFamily="18" charset="0"/>
                <a:ea typeface="Cambria" pitchFamily="18" charset="0"/>
                <a:cs typeface="Arial" pitchFamily="34" charset="0"/>
              </a:rPr>
              <a:t> je i </a:t>
            </a:r>
            <a:r>
              <a:rPr lang="en-US" sz="2400" dirty="0" err="1" smtClean="0">
                <a:solidFill>
                  <a:srgbClr val="002060"/>
                </a:solidFill>
                <a:latin typeface="Cambria" pitchFamily="18" charset="0"/>
                <a:ea typeface="Cambria" pitchFamily="18" charset="0"/>
                <a:cs typeface="Arial" pitchFamily="34" charset="0"/>
              </a:rPr>
              <a:t>referentna</a:t>
            </a:r>
            <a:r>
              <a:rPr lang="en-US" sz="2400" dirty="0" smtClean="0">
                <a:solidFill>
                  <a:srgbClr val="002060"/>
                </a:solidFill>
                <a:latin typeface="Cambria" pitchFamily="18" charset="0"/>
                <a:ea typeface="Cambria" pitchFamily="18" charset="0"/>
                <a:cs typeface="Arial" pitchFamily="34" charset="0"/>
              </a:rPr>
              <a:t> </a:t>
            </a:r>
            <a:r>
              <a:rPr lang="en-US" sz="2400" dirty="0" err="1" smtClean="0">
                <a:solidFill>
                  <a:srgbClr val="002060"/>
                </a:solidFill>
                <a:latin typeface="Cambria" pitchFamily="18" charset="0"/>
                <a:ea typeface="Cambria" pitchFamily="18" charset="0"/>
                <a:cs typeface="Arial" pitchFamily="34" charset="0"/>
              </a:rPr>
              <a:t>oznaka</a:t>
            </a:r>
            <a:r>
              <a:rPr lang="en-US" sz="2400" dirty="0" smtClean="0">
                <a:solidFill>
                  <a:srgbClr val="002060"/>
                </a:solidFill>
                <a:latin typeface="Cambria" pitchFamily="18" charset="0"/>
                <a:ea typeface="Cambria" pitchFamily="18" charset="0"/>
                <a:cs typeface="Arial" pitchFamily="34" charset="0"/>
              </a:rPr>
              <a:t> </a:t>
            </a:r>
            <a:r>
              <a:rPr lang="en-US" sz="2400" dirty="0" err="1" smtClean="0">
                <a:solidFill>
                  <a:srgbClr val="002060"/>
                </a:solidFill>
                <a:latin typeface="Cambria" pitchFamily="18" charset="0"/>
                <a:ea typeface="Cambria" pitchFamily="18" charset="0"/>
                <a:cs typeface="Arial" pitchFamily="34" charset="0"/>
              </a:rPr>
              <a:t>za</a:t>
            </a:r>
            <a:r>
              <a:rPr lang="en-US" sz="2400" dirty="0" smtClean="0">
                <a:solidFill>
                  <a:srgbClr val="002060"/>
                </a:solidFill>
                <a:latin typeface="Cambria" pitchFamily="18" charset="0"/>
                <a:ea typeface="Cambria" pitchFamily="18" charset="0"/>
                <a:cs typeface="Arial" pitchFamily="34" charset="0"/>
              </a:rPr>
              <a:t> </a:t>
            </a:r>
            <a:r>
              <a:rPr lang="en-US" sz="2400" dirty="0" err="1" smtClean="0">
                <a:solidFill>
                  <a:srgbClr val="002060"/>
                </a:solidFill>
                <a:latin typeface="Cambria" pitchFamily="18" charset="0"/>
                <a:ea typeface="Cambria" pitchFamily="18" charset="0"/>
                <a:cs typeface="Arial" pitchFamily="34" charset="0"/>
              </a:rPr>
              <a:t>hijerarhijsku</a:t>
            </a:r>
            <a:r>
              <a:rPr lang="en-US" sz="2400" dirty="0" smtClean="0">
                <a:solidFill>
                  <a:srgbClr val="002060"/>
                </a:solidFill>
                <a:latin typeface="Cambria" pitchFamily="18" charset="0"/>
                <a:ea typeface="Cambria" pitchFamily="18" charset="0"/>
                <a:cs typeface="Arial" pitchFamily="34" charset="0"/>
              </a:rPr>
              <a:t> </a:t>
            </a:r>
            <a:r>
              <a:rPr lang="en-US" sz="2400" dirty="0" err="1" smtClean="0">
                <a:solidFill>
                  <a:srgbClr val="002060"/>
                </a:solidFill>
                <a:latin typeface="Cambria" pitchFamily="18" charset="0"/>
                <a:ea typeface="Cambria" pitchFamily="18" charset="0"/>
                <a:cs typeface="Arial" pitchFamily="34" charset="0"/>
              </a:rPr>
              <a:t>pripadnost</a:t>
            </a:r>
            <a:r>
              <a:rPr lang="en-US" sz="2400" dirty="0" smtClean="0">
                <a:solidFill>
                  <a:srgbClr val="002060"/>
                </a:solidFill>
                <a:latin typeface="Cambria" pitchFamily="18" charset="0"/>
                <a:ea typeface="Cambria" pitchFamily="18" charset="0"/>
                <a:cs typeface="Arial" pitchFamily="34" charset="0"/>
              </a:rPr>
              <a:t> </a:t>
            </a:r>
            <a:r>
              <a:rPr lang="en-US" sz="2400" dirty="0" err="1" smtClean="0">
                <a:solidFill>
                  <a:srgbClr val="002060"/>
                </a:solidFill>
                <a:latin typeface="Cambria" pitchFamily="18" charset="0"/>
                <a:ea typeface="Cambria" pitchFamily="18" charset="0"/>
                <a:cs typeface="Arial" pitchFamily="34" charset="0"/>
              </a:rPr>
              <a:t>pri</a:t>
            </a:r>
            <a:r>
              <a:rPr lang="en-US" sz="2400" dirty="0" smtClean="0">
                <a:solidFill>
                  <a:srgbClr val="002060"/>
                </a:solidFill>
                <a:latin typeface="Cambria" pitchFamily="18" charset="0"/>
                <a:ea typeface="Cambria" pitchFamily="18" charset="0"/>
                <a:cs typeface="Arial" pitchFamily="34" charset="0"/>
              </a:rPr>
              <a:t> </a:t>
            </a:r>
            <a:r>
              <a:rPr lang="en-US" sz="2400" dirty="0" err="1" smtClean="0">
                <a:solidFill>
                  <a:srgbClr val="002060"/>
                </a:solidFill>
                <a:latin typeface="Cambria" pitchFamily="18" charset="0"/>
                <a:ea typeface="Cambria" pitchFamily="18" charset="0"/>
                <a:cs typeface="Arial" pitchFamily="34" charset="0"/>
              </a:rPr>
              <a:t>dekompoziciji</a:t>
            </a:r>
            <a:r>
              <a:rPr lang="sr-Latn-RS" sz="2400" dirty="0" smtClean="0">
                <a:solidFill>
                  <a:srgbClr val="002060"/>
                </a:solidFill>
                <a:latin typeface="Cambria" pitchFamily="18" charset="0"/>
                <a:ea typeface="Cambria" pitchFamily="18" charset="0"/>
                <a:cs typeface="Arial" pitchFamily="34" charset="0"/>
              </a:rPr>
              <a:t>;</a:t>
            </a:r>
            <a:r>
              <a:rPr lang="en-US" sz="2400" dirty="0" smtClean="0">
                <a:solidFill>
                  <a:srgbClr val="002060"/>
                </a:solidFill>
                <a:latin typeface="Cambria" pitchFamily="18" charset="0"/>
                <a:ea typeface="Cambria" pitchFamily="18" charset="0"/>
                <a:cs typeface="Arial" pitchFamily="34" charset="0"/>
              </a:rPr>
              <a:t> </a:t>
            </a:r>
          </a:p>
          <a:p>
            <a:pPr marL="0" indent="0">
              <a:spcBef>
                <a:spcPts val="0"/>
              </a:spcBef>
              <a:buNone/>
            </a:pPr>
            <a:r>
              <a:rPr lang="en-US" sz="2400" dirty="0" smtClean="0">
                <a:solidFill>
                  <a:srgbClr val="002060"/>
                </a:solidFill>
                <a:latin typeface="Cambria" pitchFamily="18" charset="0"/>
                <a:ea typeface="Cambria" pitchFamily="18" charset="0"/>
                <a:cs typeface="Arial" pitchFamily="34" charset="0"/>
              </a:rPr>
              <a:t>5. </a:t>
            </a:r>
            <a:r>
              <a:rPr lang="en-US" sz="2400" b="1" dirty="0" err="1" smtClean="0">
                <a:solidFill>
                  <a:srgbClr val="002060"/>
                </a:solidFill>
                <a:latin typeface="Cambria" pitchFamily="18" charset="0"/>
                <a:ea typeface="Cambria" pitchFamily="18" charset="0"/>
                <a:cs typeface="Arial" pitchFamily="34" charset="0"/>
              </a:rPr>
              <a:t>Svaki</a:t>
            </a:r>
            <a:r>
              <a:rPr lang="en-US" sz="2400" b="1" dirty="0" smtClean="0">
                <a:solidFill>
                  <a:srgbClr val="002060"/>
                </a:solidFill>
                <a:latin typeface="Cambria" pitchFamily="18" charset="0"/>
                <a:ea typeface="Cambria" pitchFamily="18" charset="0"/>
                <a:cs typeface="Arial" pitchFamily="34" charset="0"/>
              </a:rPr>
              <a:t> </a:t>
            </a:r>
            <a:r>
              <a:rPr lang="en-US" sz="2400" b="1" dirty="0" err="1" smtClean="0">
                <a:solidFill>
                  <a:srgbClr val="002060"/>
                </a:solidFill>
                <a:latin typeface="Cambria" pitchFamily="18" charset="0"/>
                <a:ea typeface="Cambria" pitchFamily="18" charset="0"/>
                <a:cs typeface="Arial" pitchFamily="34" charset="0"/>
              </a:rPr>
              <a:t>proces</a:t>
            </a:r>
            <a:r>
              <a:rPr lang="en-US" sz="2400" b="1" dirty="0" smtClean="0">
                <a:solidFill>
                  <a:srgbClr val="002060"/>
                </a:solidFill>
                <a:latin typeface="Cambria" pitchFamily="18" charset="0"/>
                <a:ea typeface="Cambria" pitchFamily="18" charset="0"/>
                <a:cs typeface="Arial" pitchFamily="34" charset="0"/>
              </a:rPr>
              <a:t> </a:t>
            </a:r>
            <a:r>
              <a:rPr lang="en-US" sz="2400" b="1" dirty="0" err="1" smtClean="0">
                <a:solidFill>
                  <a:srgbClr val="002060"/>
                </a:solidFill>
                <a:latin typeface="Cambria" pitchFamily="18" charset="0"/>
                <a:ea typeface="Cambria" pitchFamily="18" charset="0"/>
                <a:cs typeface="Arial" pitchFamily="34" charset="0"/>
              </a:rPr>
              <a:t>treba</a:t>
            </a:r>
            <a:r>
              <a:rPr lang="en-US" sz="2400" b="1" dirty="0" smtClean="0">
                <a:solidFill>
                  <a:srgbClr val="002060"/>
                </a:solidFill>
                <a:latin typeface="Cambria" pitchFamily="18" charset="0"/>
                <a:ea typeface="Cambria" pitchFamily="18" charset="0"/>
                <a:cs typeface="Arial" pitchFamily="34" charset="0"/>
              </a:rPr>
              <a:t> da </a:t>
            </a:r>
            <a:r>
              <a:rPr lang="en-US" sz="2400" b="1" dirty="0" err="1" smtClean="0">
                <a:solidFill>
                  <a:srgbClr val="002060"/>
                </a:solidFill>
                <a:latin typeface="Cambria" pitchFamily="18" charset="0"/>
                <a:ea typeface="Cambria" pitchFamily="18" charset="0"/>
                <a:cs typeface="Arial" pitchFamily="34" charset="0"/>
              </a:rPr>
              <a:t>ima</a:t>
            </a:r>
            <a:r>
              <a:rPr lang="en-US" sz="2400" b="1" dirty="0" smtClean="0">
                <a:solidFill>
                  <a:srgbClr val="002060"/>
                </a:solidFill>
                <a:latin typeface="Cambria" pitchFamily="18" charset="0"/>
                <a:ea typeface="Cambria" pitchFamily="18" charset="0"/>
                <a:cs typeface="Arial" pitchFamily="34" charset="0"/>
              </a:rPr>
              <a:t> bar </a:t>
            </a:r>
            <a:r>
              <a:rPr lang="en-US" sz="2400" b="1" dirty="0" err="1" smtClean="0">
                <a:solidFill>
                  <a:srgbClr val="002060"/>
                </a:solidFill>
                <a:latin typeface="Cambria" pitchFamily="18" charset="0"/>
                <a:ea typeface="Cambria" pitchFamily="18" charset="0"/>
                <a:cs typeface="Arial" pitchFamily="34" charset="0"/>
              </a:rPr>
              <a:t>jedan</a:t>
            </a:r>
            <a:r>
              <a:rPr lang="en-US" sz="2400" b="1" dirty="0" smtClean="0">
                <a:solidFill>
                  <a:srgbClr val="002060"/>
                </a:solidFill>
                <a:latin typeface="Cambria" pitchFamily="18" charset="0"/>
                <a:ea typeface="Cambria" pitchFamily="18" charset="0"/>
                <a:cs typeface="Arial" pitchFamily="34" charset="0"/>
              </a:rPr>
              <a:t> </a:t>
            </a:r>
            <a:r>
              <a:rPr lang="en-US" sz="2400" b="1" dirty="0" err="1" smtClean="0">
                <a:solidFill>
                  <a:srgbClr val="002060"/>
                </a:solidFill>
                <a:latin typeface="Cambria" pitchFamily="18" charset="0"/>
                <a:ea typeface="Cambria" pitchFamily="18" charset="0"/>
                <a:cs typeface="Arial" pitchFamily="34" charset="0"/>
              </a:rPr>
              <a:t>ulazni</a:t>
            </a:r>
            <a:r>
              <a:rPr lang="en-US" sz="2400" b="1" dirty="0" smtClean="0">
                <a:solidFill>
                  <a:srgbClr val="002060"/>
                </a:solidFill>
                <a:latin typeface="Cambria" pitchFamily="18" charset="0"/>
                <a:ea typeface="Cambria" pitchFamily="18" charset="0"/>
                <a:cs typeface="Arial" pitchFamily="34" charset="0"/>
              </a:rPr>
              <a:t> i bar </a:t>
            </a:r>
            <a:r>
              <a:rPr lang="en-US" sz="2400" b="1" dirty="0" err="1" smtClean="0">
                <a:solidFill>
                  <a:srgbClr val="002060"/>
                </a:solidFill>
                <a:latin typeface="Cambria" pitchFamily="18" charset="0"/>
                <a:ea typeface="Cambria" pitchFamily="18" charset="0"/>
                <a:cs typeface="Arial" pitchFamily="34" charset="0"/>
              </a:rPr>
              <a:t>jedan</a:t>
            </a:r>
            <a:r>
              <a:rPr lang="en-US" sz="2400" b="1" dirty="0" smtClean="0">
                <a:solidFill>
                  <a:srgbClr val="002060"/>
                </a:solidFill>
                <a:latin typeface="Cambria" pitchFamily="18" charset="0"/>
                <a:ea typeface="Cambria" pitchFamily="18" charset="0"/>
                <a:cs typeface="Arial" pitchFamily="34" charset="0"/>
              </a:rPr>
              <a:t> </a:t>
            </a:r>
            <a:r>
              <a:rPr lang="en-US" sz="2400" b="1" dirty="0" err="1" smtClean="0">
                <a:solidFill>
                  <a:srgbClr val="002060"/>
                </a:solidFill>
                <a:latin typeface="Cambria" pitchFamily="18" charset="0"/>
                <a:ea typeface="Cambria" pitchFamily="18" charset="0"/>
                <a:cs typeface="Arial" pitchFamily="34" charset="0"/>
              </a:rPr>
              <a:t>izlazni</a:t>
            </a:r>
            <a:r>
              <a:rPr lang="en-US" sz="2400" b="1" dirty="0" smtClean="0">
                <a:solidFill>
                  <a:srgbClr val="002060"/>
                </a:solidFill>
                <a:latin typeface="Cambria" pitchFamily="18" charset="0"/>
                <a:ea typeface="Cambria" pitchFamily="18" charset="0"/>
                <a:cs typeface="Arial" pitchFamily="34" charset="0"/>
              </a:rPr>
              <a:t> </a:t>
            </a:r>
            <a:r>
              <a:rPr lang="en-US" sz="2400" b="1" dirty="0" err="1" smtClean="0">
                <a:solidFill>
                  <a:srgbClr val="002060"/>
                </a:solidFill>
                <a:latin typeface="Cambria" pitchFamily="18" charset="0"/>
                <a:ea typeface="Cambria" pitchFamily="18" charset="0"/>
                <a:cs typeface="Arial" pitchFamily="34" charset="0"/>
              </a:rPr>
              <a:t>tok</a:t>
            </a:r>
            <a:r>
              <a:rPr lang="en-US" sz="2400" b="1" dirty="0" smtClean="0">
                <a:solidFill>
                  <a:srgbClr val="002060"/>
                </a:solidFill>
                <a:latin typeface="Cambria" pitchFamily="18" charset="0"/>
                <a:ea typeface="Cambria" pitchFamily="18" charset="0"/>
                <a:cs typeface="Arial" pitchFamily="34" charset="0"/>
              </a:rPr>
              <a:t> </a:t>
            </a:r>
            <a:r>
              <a:rPr lang="en-US" sz="2400" b="1" dirty="0" err="1" smtClean="0">
                <a:solidFill>
                  <a:srgbClr val="002060"/>
                </a:solidFill>
                <a:latin typeface="Cambria" pitchFamily="18" charset="0"/>
                <a:ea typeface="Cambria" pitchFamily="18" charset="0"/>
                <a:cs typeface="Arial" pitchFamily="34" charset="0"/>
              </a:rPr>
              <a:t>podataka</a:t>
            </a:r>
            <a:r>
              <a:rPr lang="en-US" sz="2400" b="1" dirty="0" smtClean="0">
                <a:solidFill>
                  <a:srgbClr val="002060"/>
                </a:solidFill>
                <a:latin typeface="Cambria" pitchFamily="18" charset="0"/>
                <a:ea typeface="Cambria" pitchFamily="18" charset="0"/>
                <a:cs typeface="Arial" pitchFamily="34" charset="0"/>
              </a:rPr>
              <a:t> </a:t>
            </a:r>
            <a:r>
              <a:rPr lang="en-US" sz="2400" dirty="0" smtClean="0">
                <a:solidFill>
                  <a:srgbClr val="002060"/>
                </a:solidFill>
                <a:latin typeface="Cambria" pitchFamily="18" charset="0"/>
                <a:ea typeface="Cambria" pitchFamily="18" charset="0"/>
                <a:cs typeface="Arial" pitchFamily="34" charset="0"/>
              </a:rPr>
              <a:t>(</a:t>
            </a:r>
            <a:r>
              <a:rPr lang="en-US" sz="2400" dirty="0" err="1" smtClean="0">
                <a:solidFill>
                  <a:srgbClr val="002060"/>
                </a:solidFill>
                <a:latin typeface="Cambria" pitchFamily="18" charset="0"/>
                <a:ea typeface="Cambria" pitchFamily="18" charset="0"/>
                <a:cs typeface="Arial" pitchFamily="34" charset="0"/>
              </a:rPr>
              <a:t>proces</a:t>
            </a:r>
            <a:r>
              <a:rPr lang="en-US" sz="2400" dirty="0" smtClean="0">
                <a:solidFill>
                  <a:srgbClr val="002060"/>
                </a:solidFill>
                <a:latin typeface="Cambria" pitchFamily="18" charset="0"/>
                <a:ea typeface="Cambria" pitchFamily="18" charset="0"/>
                <a:cs typeface="Arial" pitchFamily="34" charset="0"/>
              </a:rPr>
              <a:t> </a:t>
            </a:r>
            <a:r>
              <a:rPr lang="en-US" sz="2400" dirty="0" err="1" smtClean="0">
                <a:solidFill>
                  <a:srgbClr val="002060"/>
                </a:solidFill>
                <a:latin typeface="Cambria" pitchFamily="18" charset="0"/>
                <a:ea typeface="Cambria" pitchFamily="18" charset="0"/>
                <a:cs typeface="Arial" pitchFamily="34" charset="0"/>
              </a:rPr>
              <a:t>bez</a:t>
            </a:r>
            <a:r>
              <a:rPr lang="en-US" sz="2400" dirty="0" smtClean="0">
                <a:solidFill>
                  <a:srgbClr val="002060"/>
                </a:solidFill>
                <a:latin typeface="Cambria" pitchFamily="18" charset="0"/>
                <a:ea typeface="Cambria" pitchFamily="18" charset="0"/>
                <a:cs typeface="Arial" pitchFamily="34" charset="0"/>
              </a:rPr>
              <a:t> </a:t>
            </a:r>
            <a:r>
              <a:rPr lang="en-US" sz="2400" dirty="0" err="1" smtClean="0">
                <a:solidFill>
                  <a:srgbClr val="002060"/>
                </a:solidFill>
                <a:latin typeface="Cambria" pitchFamily="18" charset="0"/>
                <a:ea typeface="Cambria" pitchFamily="18" charset="0"/>
                <a:cs typeface="Arial" pitchFamily="34" charset="0"/>
              </a:rPr>
              <a:t>ulaza</a:t>
            </a:r>
            <a:r>
              <a:rPr lang="en-US" sz="2400" dirty="0" smtClean="0">
                <a:solidFill>
                  <a:srgbClr val="002060"/>
                </a:solidFill>
                <a:latin typeface="Cambria" pitchFamily="18" charset="0"/>
                <a:ea typeface="Cambria" pitchFamily="18" charset="0"/>
                <a:cs typeface="Arial" pitchFamily="34" charset="0"/>
              </a:rPr>
              <a:t> </a:t>
            </a:r>
            <a:r>
              <a:rPr lang="en-US" sz="2400" dirty="0" err="1" smtClean="0">
                <a:solidFill>
                  <a:srgbClr val="002060"/>
                </a:solidFill>
                <a:latin typeface="Cambria" pitchFamily="18" charset="0"/>
                <a:ea typeface="Cambria" pitchFamily="18" charset="0"/>
                <a:cs typeface="Arial" pitchFamily="34" charset="0"/>
              </a:rPr>
              <a:t>stvara</a:t>
            </a:r>
            <a:r>
              <a:rPr lang="en-US" sz="2400" dirty="0" smtClean="0">
                <a:solidFill>
                  <a:srgbClr val="002060"/>
                </a:solidFill>
                <a:latin typeface="Cambria" pitchFamily="18" charset="0"/>
                <a:ea typeface="Cambria" pitchFamily="18" charset="0"/>
                <a:cs typeface="Arial" pitchFamily="34" charset="0"/>
              </a:rPr>
              <a:t> </a:t>
            </a:r>
            <a:r>
              <a:rPr lang="en-US" sz="2400" dirty="0" err="1" smtClean="0">
                <a:solidFill>
                  <a:srgbClr val="002060"/>
                </a:solidFill>
                <a:latin typeface="Cambria" pitchFamily="18" charset="0"/>
                <a:ea typeface="Cambria" pitchFamily="18" charset="0"/>
                <a:cs typeface="Arial" pitchFamily="34" charset="0"/>
              </a:rPr>
              <a:t>izlaz</a:t>
            </a:r>
            <a:r>
              <a:rPr lang="en-US" sz="2400" dirty="0" smtClean="0">
                <a:solidFill>
                  <a:srgbClr val="002060"/>
                </a:solidFill>
                <a:latin typeface="Cambria" pitchFamily="18" charset="0"/>
                <a:ea typeface="Cambria" pitchFamily="18" charset="0"/>
                <a:cs typeface="Arial" pitchFamily="34" charset="0"/>
              </a:rPr>
              <a:t> </a:t>
            </a:r>
            <a:r>
              <a:rPr lang="en-US" sz="2400" dirty="0" err="1" smtClean="0">
                <a:solidFill>
                  <a:srgbClr val="002060"/>
                </a:solidFill>
                <a:latin typeface="Cambria" pitchFamily="18" charset="0"/>
                <a:ea typeface="Cambria" pitchFamily="18" charset="0"/>
                <a:cs typeface="Arial" pitchFamily="34" charset="0"/>
              </a:rPr>
              <a:t>niizčega</a:t>
            </a:r>
            <a:r>
              <a:rPr lang="en-US" sz="2400" dirty="0" smtClean="0">
                <a:solidFill>
                  <a:srgbClr val="002060"/>
                </a:solidFill>
                <a:latin typeface="Cambria" pitchFamily="18" charset="0"/>
                <a:ea typeface="Cambria" pitchFamily="18" charset="0"/>
                <a:cs typeface="Arial" pitchFamily="34" charset="0"/>
              </a:rPr>
              <a:t>, a </a:t>
            </a:r>
            <a:r>
              <a:rPr lang="en-US" sz="2400" dirty="0" err="1" smtClean="0">
                <a:solidFill>
                  <a:srgbClr val="002060"/>
                </a:solidFill>
                <a:latin typeface="Cambria" pitchFamily="18" charset="0"/>
                <a:ea typeface="Cambria" pitchFamily="18" charset="0"/>
                <a:cs typeface="Arial" pitchFamily="34" charset="0"/>
              </a:rPr>
              <a:t>proces</a:t>
            </a:r>
            <a:r>
              <a:rPr lang="en-US" sz="2400" dirty="0" smtClean="0">
                <a:solidFill>
                  <a:srgbClr val="002060"/>
                </a:solidFill>
                <a:latin typeface="Cambria" pitchFamily="18" charset="0"/>
                <a:ea typeface="Cambria" pitchFamily="18" charset="0"/>
                <a:cs typeface="Arial" pitchFamily="34" charset="0"/>
              </a:rPr>
              <a:t> </a:t>
            </a:r>
            <a:r>
              <a:rPr lang="en-US" sz="2400" dirty="0" err="1" smtClean="0">
                <a:solidFill>
                  <a:srgbClr val="002060"/>
                </a:solidFill>
                <a:latin typeface="Cambria" pitchFamily="18" charset="0"/>
                <a:ea typeface="Cambria" pitchFamily="18" charset="0"/>
                <a:cs typeface="Arial" pitchFamily="34" charset="0"/>
              </a:rPr>
              <a:t>bez</a:t>
            </a:r>
            <a:r>
              <a:rPr lang="en-US" sz="2400" dirty="0" smtClean="0">
                <a:solidFill>
                  <a:srgbClr val="002060"/>
                </a:solidFill>
                <a:latin typeface="Cambria" pitchFamily="18" charset="0"/>
                <a:ea typeface="Cambria" pitchFamily="18" charset="0"/>
                <a:cs typeface="Arial" pitchFamily="34" charset="0"/>
              </a:rPr>
              <a:t> </a:t>
            </a:r>
            <a:r>
              <a:rPr lang="en-US" sz="2400" dirty="0" err="1" smtClean="0">
                <a:solidFill>
                  <a:srgbClr val="002060"/>
                </a:solidFill>
                <a:latin typeface="Cambria" pitchFamily="18" charset="0"/>
                <a:ea typeface="Cambria" pitchFamily="18" charset="0"/>
                <a:cs typeface="Arial" pitchFamily="34" charset="0"/>
              </a:rPr>
              <a:t>izlaza</a:t>
            </a:r>
            <a:r>
              <a:rPr lang="en-US" sz="2400" dirty="0" smtClean="0">
                <a:solidFill>
                  <a:srgbClr val="002060"/>
                </a:solidFill>
                <a:latin typeface="Cambria" pitchFamily="18" charset="0"/>
                <a:ea typeface="Cambria" pitchFamily="18" charset="0"/>
                <a:cs typeface="Arial" pitchFamily="34" charset="0"/>
              </a:rPr>
              <a:t> je </a:t>
            </a:r>
            <a:r>
              <a:rPr lang="en-US" sz="2400" dirty="0" err="1" smtClean="0">
                <a:solidFill>
                  <a:srgbClr val="002060"/>
                </a:solidFill>
                <a:latin typeface="Cambria" pitchFamily="18" charset="0"/>
                <a:ea typeface="Cambria" pitchFamily="18" charset="0"/>
                <a:cs typeface="Arial" pitchFamily="34" charset="0"/>
              </a:rPr>
              <a:t>nesvrsishodan</a:t>
            </a:r>
            <a:r>
              <a:rPr lang="en-US" sz="2400" dirty="0" smtClean="0">
                <a:solidFill>
                  <a:srgbClr val="002060"/>
                </a:solidFill>
                <a:latin typeface="Cambria" pitchFamily="18" charset="0"/>
                <a:ea typeface="Cambria" pitchFamily="18" charset="0"/>
                <a:cs typeface="Arial" pitchFamily="34" charset="0"/>
              </a:rPr>
              <a:t>); </a:t>
            </a:r>
          </a:p>
          <a:p>
            <a:pPr marL="0" indent="0">
              <a:spcBef>
                <a:spcPts val="0"/>
              </a:spcBef>
              <a:buNone/>
            </a:pPr>
            <a:r>
              <a:rPr lang="en-US" sz="2400" dirty="0" smtClean="0">
                <a:solidFill>
                  <a:srgbClr val="002060"/>
                </a:solidFill>
                <a:latin typeface="Cambria" pitchFamily="18" charset="0"/>
                <a:ea typeface="Cambria" pitchFamily="18" charset="0"/>
                <a:cs typeface="Arial" pitchFamily="34" charset="0"/>
              </a:rPr>
              <a:t>6. </a:t>
            </a:r>
            <a:r>
              <a:rPr lang="en-US" sz="2400" b="1" dirty="0" err="1" smtClean="0">
                <a:solidFill>
                  <a:srgbClr val="002060"/>
                </a:solidFill>
                <a:latin typeface="Cambria" pitchFamily="18" charset="0"/>
                <a:ea typeface="Cambria" pitchFamily="18" charset="0"/>
                <a:cs typeface="Arial" pitchFamily="34" charset="0"/>
              </a:rPr>
              <a:t>Skladište</a:t>
            </a:r>
            <a:r>
              <a:rPr lang="en-US" sz="2400" b="1" dirty="0" smtClean="0">
                <a:solidFill>
                  <a:srgbClr val="002060"/>
                </a:solidFill>
                <a:latin typeface="Cambria" pitchFamily="18" charset="0"/>
                <a:ea typeface="Cambria" pitchFamily="18" charset="0"/>
                <a:cs typeface="Arial" pitchFamily="34" charset="0"/>
              </a:rPr>
              <a:t> </a:t>
            </a:r>
            <a:r>
              <a:rPr lang="en-US" sz="2400" b="1" dirty="0" err="1" smtClean="0">
                <a:solidFill>
                  <a:srgbClr val="002060"/>
                </a:solidFill>
                <a:latin typeface="Cambria" pitchFamily="18" charset="0"/>
                <a:ea typeface="Cambria" pitchFamily="18" charset="0"/>
                <a:cs typeface="Arial" pitchFamily="34" charset="0"/>
              </a:rPr>
              <a:t>podataka</a:t>
            </a:r>
            <a:r>
              <a:rPr lang="en-US" sz="2400" b="1" dirty="0" smtClean="0">
                <a:solidFill>
                  <a:srgbClr val="002060"/>
                </a:solidFill>
                <a:latin typeface="Cambria" pitchFamily="18" charset="0"/>
                <a:ea typeface="Cambria" pitchFamily="18" charset="0"/>
                <a:cs typeface="Arial" pitchFamily="34" charset="0"/>
              </a:rPr>
              <a:t> </a:t>
            </a:r>
            <a:r>
              <a:rPr lang="en-US" sz="2400" b="1" dirty="0" err="1" smtClean="0">
                <a:solidFill>
                  <a:srgbClr val="002060"/>
                </a:solidFill>
                <a:latin typeface="Cambria" pitchFamily="18" charset="0"/>
                <a:ea typeface="Cambria" pitchFamily="18" charset="0"/>
                <a:cs typeface="Arial" pitchFamily="34" charset="0"/>
              </a:rPr>
              <a:t>može</a:t>
            </a:r>
            <a:r>
              <a:rPr lang="en-US" sz="2400" b="1" dirty="0" smtClean="0">
                <a:solidFill>
                  <a:srgbClr val="002060"/>
                </a:solidFill>
                <a:latin typeface="Cambria" pitchFamily="18" charset="0"/>
                <a:ea typeface="Cambria" pitchFamily="18" charset="0"/>
                <a:cs typeface="Arial" pitchFamily="34" charset="0"/>
              </a:rPr>
              <a:t> </a:t>
            </a:r>
            <a:r>
              <a:rPr lang="en-US" sz="2400" b="1" dirty="0" err="1" smtClean="0">
                <a:solidFill>
                  <a:srgbClr val="002060"/>
                </a:solidFill>
                <a:latin typeface="Cambria" pitchFamily="18" charset="0"/>
                <a:ea typeface="Cambria" pitchFamily="18" charset="0"/>
                <a:cs typeface="Arial" pitchFamily="34" charset="0"/>
              </a:rPr>
              <a:t>biti</a:t>
            </a:r>
            <a:r>
              <a:rPr lang="en-US" sz="2400" b="1" dirty="0" smtClean="0">
                <a:solidFill>
                  <a:srgbClr val="002060"/>
                </a:solidFill>
                <a:latin typeface="Cambria" pitchFamily="18" charset="0"/>
                <a:ea typeface="Cambria" pitchFamily="18" charset="0"/>
                <a:cs typeface="Arial" pitchFamily="34" charset="0"/>
              </a:rPr>
              <a:t> </a:t>
            </a:r>
            <a:r>
              <a:rPr lang="en-US" sz="2400" b="1" dirty="0" err="1" smtClean="0">
                <a:solidFill>
                  <a:srgbClr val="002060"/>
                </a:solidFill>
                <a:latin typeface="Cambria" pitchFamily="18" charset="0"/>
                <a:ea typeface="Cambria" pitchFamily="18" charset="0"/>
                <a:cs typeface="Arial" pitchFamily="34" charset="0"/>
              </a:rPr>
              <a:t>bez</a:t>
            </a:r>
            <a:r>
              <a:rPr lang="en-US" sz="2400" b="1" dirty="0" smtClean="0">
                <a:solidFill>
                  <a:srgbClr val="002060"/>
                </a:solidFill>
                <a:latin typeface="Cambria" pitchFamily="18" charset="0"/>
                <a:ea typeface="Cambria" pitchFamily="18" charset="0"/>
                <a:cs typeface="Arial" pitchFamily="34" charset="0"/>
              </a:rPr>
              <a:t> </a:t>
            </a:r>
            <a:r>
              <a:rPr lang="en-US" sz="2400" b="1" dirty="0" err="1" smtClean="0">
                <a:solidFill>
                  <a:srgbClr val="002060"/>
                </a:solidFill>
                <a:latin typeface="Cambria" pitchFamily="18" charset="0"/>
                <a:ea typeface="Cambria" pitchFamily="18" charset="0"/>
                <a:cs typeface="Arial" pitchFamily="34" charset="0"/>
              </a:rPr>
              <a:t>ulaznog</a:t>
            </a:r>
            <a:r>
              <a:rPr lang="en-US" sz="2400" b="1" dirty="0" smtClean="0">
                <a:solidFill>
                  <a:srgbClr val="002060"/>
                </a:solidFill>
                <a:latin typeface="Cambria" pitchFamily="18" charset="0"/>
                <a:ea typeface="Cambria" pitchFamily="18" charset="0"/>
                <a:cs typeface="Arial" pitchFamily="34" charset="0"/>
              </a:rPr>
              <a:t> </a:t>
            </a:r>
            <a:r>
              <a:rPr lang="en-US" sz="2400" b="1" dirty="0" err="1" smtClean="0">
                <a:solidFill>
                  <a:srgbClr val="002060"/>
                </a:solidFill>
                <a:latin typeface="Cambria" pitchFamily="18" charset="0"/>
                <a:ea typeface="Cambria" pitchFamily="18" charset="0"/>
                <a:cs typeface="Arial" pitchFamily="34" charset="0"/>
              </a:rPr>
              <a:t>toka</a:t>
            </a:r>
            <a:r>
              <a:rPr lang="en-US" sz="2400" b="1" dirty="0" smtClean="0">
                <a:solidFill>
                  <a:srgbClr val="002060"/>
                </a:solidFill>
                <a:latin typeface="Cambria" pitchFamily="18" charset="0"/>
                <a:ea typeface="Cambria" pitchFamily="18" charset="0"/>
                <a:cs typeface="Arial" pitchFamily="34" charset="0"/>
              </a:rPr>
              <a:t> </a:t>
            </a:r>
            <a:r>
              <a:rPr lang="en-US" sz="2400" dirty="0" smtClean="0">
                <a:solidFill>
                  <a:srgbClr val="002060"/>
                </a:solidFill>
                <a:latin typeface="Cambria" pitchFamily="18" charset="0"/>
                <a:ea typeface="Cambria" pitchFamily="18" charset="0"/>
                <a:cs typeface="Arial" pitchFamily="34" charset="0"/>
              </a:rPr>
              <a:t>(</a:t>
            </a:r>
            <a:r>
              <a:rPr lang="en-US" sz="2400" dirty="0" err="1" smtClean="0">
                <a:solidFill>
                  <a:srgbClr val="002060"/>
                </a:solidFill>
                <a:latin typeface="Cambria" pitchFamily="18" charset="0"/>
                <a:ea typeface="Cambria" pitchFamily="18" charset="0"/>
                <a:cs typeface="Arial" pitchFamily="34" charset="0"/>
              </a:rPr>
              <a:t>podrazumeva</a:t>
            </a:r>
            <a:r>
              <a:rPr lang="en-US" sz="2400" dirty="0" smtClean="0">
                <a:solidFill>
                  <a:srgbClr val="002060"/>
                </a:solidFill>
                <a:latin typeface="Cambria" pitchFamily="18" charset="0"/>
                <a:ea typeface="Cambria" pitchFamily="18" charset="0"/>
                <a:cs typeface="Arial" pitchFamily="34" charset="0"/>
              </a:rPr>
              <a:t> se da se </a:t>
            </a:r>
            <a:r>
              <a:rPr lang="en-US" sz="2400" dirty="0" err="1" smtClean="0">
                <a:solidFill>
                  <a:srgbClr val="002060"/>
                </a:solidFill>
                <a:latin typeface="Cambria" pitchFamily="18" charset="0"/>
                <a:ea typeface="Cambria" pitchFamily="18" charset="0"/>
                <a:cs typeface="Arial" pitchFamily="34" charset="0"/>
              </a:rPr>
              <a:t>stvara</a:t>
            </a:r>
            <a:r>
              <a:rPr lang="en-US" sz="2400" dirty="0" smtClean="0">
                <a:solidFill>
                  <a:srgbClr val="002060"/>
                </a:solidFill>
                <a:latin typeface="Cambria" pitchFamily="18" charset="0"/>
                <a:ea typeface="Cambria" pitchFamily="18" charset="0"/>
                <a:cs typeface="Arial" pitchFamily="34" charset="0"/>
              </a:rPr>
              <a:t> i </a:t>
            </a:r>
            <a:r>
              <a:rPr lang="en-US" sz="2400" dirty="0" err="1" smtClean="0">
                <a:solidFill>
                  <a:srgbClr val="002060"/>
                </a:solidFill>
                <a:latin typeface="Cambria" pitchFamily="18" charset="0"/>
                <a:ea typeface="Cambria" pitchFamily="18" charset="0"/>
                <a:cs typeface="Arial" pitchFamily="34" charset="0"/>
              </a:rPr>
              <a:t>ažurira</a:t>
            </a:r>
            <a:r>
              <a:rPr lang="en-US" sz="2400" dirty="0" smtClean="0">
                <a:solidFill>
                  <a:srgbClr val="002060"/>
                </a:solidFill>
                <a:latin typeface="Cambria" pitchFamily="18" charset="0"/>
                <a:ea typeface="Cambria" pitchFamily="18" charset="0"/>
                <a:cs typeface="Arial" pitchFamily="34" charset="0"/>
              </a:rPr>
              <a:t> u </a:t>
            </a:r>
            <a:r>
              <a:rPr lang="en-US" sz="2400" dirty="0" err="1" smtClean="0">
                <a:solidFill>
                  <a:srgbClr val="002060"/>
                </a:solidFill>
                <a:latin typeface="Cambria" pitchFamily="18" charset="0"/>
                <a:ea typeface="Cambria" pitchFamily="18" charset="0"/>
                <a:cs typeface="Arial" pitchFamily="34" charset="0"/>
              </a:rPr>
              <a:t>nekom</a:t>
            </a:r>
            <a:r>
              <a:rPr lang="en-US" sz="2400" dirty="0" smtClean="0">
                <a:solidFill>
                  <a:srgbClr val="002060"/>
                </a:solidFill>
                <a:latin typeface="Cambria" pitchFamily="18" charset="0"/>
                <a:ea typeface="Cambria" pitchFamily="18" charset="0"/>
                <a:cs typeface="Arial" pitchFamily="34" charset="0"/>
              </a:rPr>
              <a:t> </a:t>
            </a:r>
            <a:r>
              <a:rPr lang="en-US" sz="2400" dirty="0" err="1" smtClean="0">
                <a:solidFill>
                  <a:srgbClr val="002060"/>
                </a:solidFill>
                <a:latin typeface="Cambria" pitchFamily="18" charset="0"/>
                <a:ea typeface="Cambria" pitchFamily="18" charset="0"/>
                <a:cs typeface="Arial" pitchFamily="34" charset="0"/>
              </a:rPr>
              <a:t>drugom</a:t>
            </a:r>
            <a:r>
              <a:rPr lang="en-US" sz="2400" dirty="0" smtClean="0">
                <a:solidFill>
                  <a:srgbClr val="002060"/>
                </a:solidFill>
                <a:latin typeface="Cambria" pitchFamily="18" charset="0"/>
                <a:ea typeface="Cambria" pitchFamily="18" charset="0"/>
                <a:cs typeface="Arial" pitchFamily="34" charset="0"/>
              </a:rPr>
              <a:t> </a:t>
            </a:r>
            <a:r>
              <a:rPr lang="en-US" sz="2400" dirty="0" err="1" smtClean="0">
                <a:solidFill>
                  <a:srgbClr val="002060"/>
                </a:solidFill>
                <a:latin typeface="Cambria" pitchFamily="18" charset="0"/>
                <a:ea typeface="Cambria" pitchFamily="18" charset="0"/>
                <a:cs typeface="Arial" pitchFamily="34" charset="0"/>
              </a:rPr>
              <a:t>sistemu</a:t>
            </a:r>
            <a:r>
              <a:rPr lang="en-US" sz="2400" dirty="0" smtClean="0">
                <a:solidFill>
                  <a:srgbClr val="002060"/>
                </a:solidFill>
                <a:latin typeface="Cambria" pitchFamily="18" charset="0"/>
                <a:ea typeface="Cambria" pitchFamily="18" charset="0"/>
                <a:cs typeface="Arial" pitchFamily="34" charset="0"/>
              </a:rPr>
              <a:t>) </a:t>
            </a:r>
            <a:r>
              <a:rPr lang="en-US" sz="2400" dirty="0" err="1" smtClean="0">
                <a:solidFill>
                  <a:srgbClr val="002060"/>
                </a:solidFill>
                <a:latin typeface="Cambria" pitchFamily="18" charset="0"/>
                <a:ea typeface="Cambria" pitchFamily="18" charset="0"/>
                <a:cs typeface="Arial" pitchFamily="34" charset="0"/>
              </a:rPr>
              <a:t>ili</a:t>
            </a:r>
            <a:r>
              <a:rPr lang="en-US" sz="2400" dirty="0" smtClean="0">
                <a:solidFill>
                  <a:srgbClr val="002060"/>
                </a:solidFill>
                <a:latin typeface="Cambria" pitchFamily="18" charset="0"/>
                <a:ea typeface="Cambria" pitchFamily="18" charset="0"/>
                <a:cs typeface="Arial" pitchFamily="34" charset="0"/>
              </a:rPr>
              <a:t> </a:t>
            </a:r>
            <a:r>
              <a:rPr lang="en-US" sz="2400" dirty="0" err="1" smtClean="0">
                <a:solidFill>
                  <a:srgbClr val="002060"/>
                </a:solidFill>
                <a:latin typeface="Cambria" pitchFamily="18" charset="0"/>
                <a:ea typeface="Cambria" pitchFamily="18" charset="0"/>
                <a:cs typeface="Arial" pitchFamily="34" charset="0"/>
              </a:rPr>
              <a:t>bez</a:t>
            </a:r>
            <a:r>
              <a:rPr lang="en-US" sz="2400" dirty="0" smtClean="0">
                <a:solidFill>
                  <a:srgbClr val="002060"/>
                </a:solidFill>
                <a:latin typeface="Cambria" pitchFamily="18" charset="0"/>
                <a:ea typeface="Cambria" pitchFamily="18" charset="0"/>
                <a:cs typeface="Arial" pitchFamily="34" charset="0"/>
              </a:rPr>
              <a:t> </a:t>
            </a:r>
            <a:r>
              <a:rPr lang="en-US" sz="2400" dirty="0" err="1" smtClean="0">
                <a:solidFill>
                  <a:srgbClr val="002060"/>
                </a:solidFill>
                <a:latin typeface="Cambria" pitchFamily="18" charset="0"/>
                <a:ea typeface="Cambria" pitchFamily="18" charset="0"/>
                <a:cs typeface="Arial" pitchFamily="34" charset="0"/>
              </a:rPr>
              <a:t>izlaznog</a:t>
            </a:r>
            <a:r>
              <a:rPr lang="en-US" sz="2400" dirty="0" smtClean="0">
                <a:solidFill>
                  <a:srgbClr val="002060"/>
                </a:solidFill>
                <a:latin typeface="Cambria" pitchFamily="18" charset="0"/>
                <a:ea typeface="Cambria" pitchFamily="18" charset="0"/>
                <a:cs typeface="Arial" pitchFamily="34" charset="0"/>
              </a:rPr>
              <a:t> </a:t>
            </a:r>
            <a:r>
              <a:rPr lang="en-US" sz="2400" dirty="0" err="1" smtClean="0">
                <a:solidFill>
                  <a:srgbClr val="002060"/>
                </a:solidFill>
                <a:latin typeface="Cambria" pitchFamily="18" charset="0"/>
                <a:ea typeface="Cambria" pitchFamily="18" charset="0"/>
                <a:cs typeface="Arial" pitchFamily="34" charset="0"/>
              </a:rPr>
              <a:t>toka</a:t>
            </a:r>
            <a:r>
              <a:rPr lang="en-US" sz="2400" dirty="0" smtClean="0">
                <a:solidFill>
                  <a:srgbClr val="002060"/>
                </a:solidFill>
                <a:latin typeface="Cambria" pitchFamily="18" charset="0"/>
                <a:ea typeface="Cambria" pitchFamily="18" charset="0"/>
                <a:cs typeface="Arial" pitchFamily="34" charset="0"/>
              </a:rPr>
              <a:t> (</a:t>
            </a:r>
            <a:r>
              <a:rPr lang="en-US" sz="2400" dirty="0" err="1" smtClean="0">
                <a:solidFill>
                  <a:srgbClr val="002060"/>
                </a:solidFill>
                <a:latin typeface="Cambria" pitchFamily="18" charset="0"/>
                <a:ea typeface="Cambria" pitchFamily="18" charset="0"/>
                <a:cs typeface="Arial" pitchFamily="34" charset="0"/>
              </a:rPr>
              <a:t>posmatrani</a:t>
            </a:r>
            <a:r>
              <a:rPr lang="en-US" sz="2400" dirty="0" smtClean="0">
                <a:solidFill>
                  <a:srgbClr val="002060"/>
                </a:solidFill>
                <a:latin typeface="Cambria" pitchFamily="18" charset="0"/>
                <a:ea typeface="Cambria" pitchFamily="18" charset="0"/>
                <a:cs typeface="Arial" pitchFamily="34" charset="0"/>
              </a:rPr>
              <a:t> </a:t>
            </a:r>
            <a:r>
              <a:rPr lang="en-US" sz="2400" dirty="0" err="1" smtClean="0">
                <a:solidFill>
                  <a:srgbClr val="002060"/>
                </a:solidFill>
                <a:latin typeface="Cambria" pitchFamily="18" charset="0"/>
                <a:ea typeface="Cambria" pitchFamily="18" charset="0"/>
                <a:cs typeface="Arial" pitchFamily="34" charset="0"/>
              </a:rPr>
              <a:t>sistem</a:t>
            </a:r>
            <a:r>
              <a:rPr lang="en-US" sz="2400" dirty="0" smtClean="0">
                <a:solidFill>
                  <a:srgbClr val="002060"/>
                </a:solidFill>
                <a:latin typeface="Cambria" pitchFamily="18" charset="0"/>
                <a:ea typeface="Cambria" pitchFamily="18" charset="0"/>
                <a:cs typeface="Arial" pitchFamily="34" charset="0"/>
              </a:rPr>
              <a:t> </a:t>
            </a:r>
            <a:r>
              <a:rPr lang="en-US" sz="2400" dirty="0" err="1" smtClean="0">
                <a:solidFill>
                  <a:srgbClr val="002060"/>
                </a:solidFill>
                <a:latin typeface="Cambria" pitchFamily="18" charset="0"/>
                <a:ea typeface="Cambria" pitchFamily="18" charset="0"/>
                <a:cs typeface="Arial" pitchFamily="34" charset="0"/>
              </a:rPr>
              <a:t>ga</a:t>
            </a:r>
            <a:r>
              <a:rPr lang="en-US" sz="2400" dirty="0" smtClean="0">
                <a:solidFill>
                  <a:srgbClr val="002060"/>
                </a:solidFill>
                <a:latin typeface="Cambria" pitchFamily="18" charset="0"/>
                <a:ea typeface="Cambria" pitchFamily="18" charset="0"/>
                <a:cs typeface="Arial" pitchFamily="34" charset="0"/>
              </a:rPr>
              <a:t> </a:t>
            </a:r>
            <a:r>
              <a:rPr lang="en-US" sz="2400" dirty="0" err="1" smtClean="0">
                <a:solidFill>
                  <a:srgbClr val="002060"/>
                </a:solidFill>
                <a:latin typeface="Cambria" pitchFamily="18" charset="0"/>
                <a:ea typeface="Cambria" pitchFamily="18" charset="0"/>
                <a:cs typeface="Arial" pitchFamily="34" charset="0"/>
              </a:rPr>
              <a:t>samo</a:t>
            </a:r>
            <a:r>
              <a:rPr lang="en-US" sz="2400" dirty="0" smtClean="0">
                <a:solidFill>
                  <a:srgbClr val="002060"/>
                </a:solidFill>
                <a:latin typeface="Cambria" pitchFamily="18" charset="0"/>
                <a:ea typeface="Cambria" pitchFamily="18" charset="0"/>
                <a:cs typeface="Arial" pitchFamily="34" charset="0"/>
              </a:rPr>
              <a:t> </a:t>
            </a:r>
            <a:r>
              <a:rPr lang="en-US" sz="2400" dirty="0" err="1" smtClean="0">
                <a:solidFill>
                  <a:srgbClr val="002060"/>
                </a:solidFill>
                <a:latin typeface="Cambria" pitchFamily="18" charset="0"/>
                <a:ea typeface="Cambria" pitchFamily="18" charset="0"/>
                <a:cs typeface="Arial" pitchFamily="34" charset="0"/>
              </a:rPr>
              <a:t>formira</a:t>
            </a:r>
            <a:r>
              <a:rPr lang="en-US" sz="2400" dirty="0" smtClean="0">
                <a:solidFill>
                  <a:srgbClr val="002060"/>
                </a:solidFill>
                <a:latin typeface="Cambria" pitchFamily="18" charset="0"/>
                <a:ea typeface="Cambria" pitchFamily="18" charset="0"/>
                <a:cs typeface="Arial" pitchFamily="34" charset="0"/>
              </a:rPr>
              <a:t> a </a:t>
            </a:r>
            <a:r>
              <a:rPr lang="en-US" sz="2400" dirty="0" err="1" smtClean="0">
                <a:solidFill>
                  <a:srgbClr val="002060"/>
                </a:solidFill>
                <a:latin typeface="Cambria" pitchFamily="18" charset="0"/>
                <a:ea typeface="Cambria" pitchFamily="18" charset="0"/>
                <a:cs typeface="Arial" pitchFamily="34" charset="0"/>
              </a:rPr>
              <a:t>koristi</a:t>
            </a:r>
            <a:r>
              <a:rPr lang="en-US" sz="2400" dirty="0" smtClean="0">
                <a:solidFill>
                  <a:srgbClr val="002060"/>
                </a:solidFill>
                <a:latin typeface="Cambria" pitchFamily="18" charset="0"/>
                <a:ea typeface="Cambria" pitchFamily="18" charset="0"/>
                <a:cs typeface="Arial" pitchFamily="34" charset="0"/>
              </a:rPr>
              <a:t> se u </a:t>
            </a:r>
            <a:r>
              <a:rPr lang="en-US" sz="2400" dirty="0" err="1" smtClean="0">
                <a:solidFill>
                  <a:srgbClr val="002060"/>
                </a:solidFill>
                <a:latin typeface="Cambria" pitchFamily="18" charset="0"/>
                <a:ea typeface="Cambria" pitchFamily="18" charset="0"/>
                <a:cs typeface="Arial" pitchFamily="34" charset="0"/>
              </a:rPr>
              <a:t>nekom</a:t>
            </a:r>
            <a:r>
              <a:rPr lang="en-US" sz="2400" dirty="0" smtClean="0">
                <a:solidFill>
                  <a:srgbClr val="002060"/>
                </a:solidFill>
                <a:latin typeface="Cambria" pitchFamily="18" charset="0"/>
                <a:ea typeface="Cambria" pitchFamily="18" charset="0"/>
                <a:cs typeface="Arial" pitchFamily="34" charset="0"/>
              </a:rPr>
              <a:t> </a:t>
            </a:r>
            <a:r>
              <a:rPr lang="en-US" sz="2400" dirty="0" err="1" smtClean="0">
                <a:solidFill>
                  <a:srgbClr val="002060"/>
                </a:solidFill>
                <a:latin typeface="Cambria" pitchFamily="18" charset="0"/>
                <a:ea typeface="Cambria" pitchFamily="18" charset="0"/>
                <a:cs typeface="Arial" pitchFamily="34" charset="0"/>
              </a:rPr>
              <a:t>drugom</a:t>
            </a:r>
            <a:r>
              <a:rPr lang="en-US" sz="2400" dirty="0" smtClean="0">
                <a:solidFill>
                  <a:srgbClr val="002060"/>
                </a:solidFill>
                <a:latin typeface="Cambria" pitchFamily="18" charset="0"/>
                <a:ea typeface="Cambria" pitchFamily="18" charset="0"/>
                <a:cs typeface="Arial" pitchFamily="34" charset="0"/>
              </a:rPr>
              <a:t> </a:t>
            </a:r>
            <a:r>
              <a:rPr lang="en-US" sz="2400" dirty="0" err="1" smtClean="0">
                <a:solidFill>
                  <a:srgbClr val="002060"/>
                </a:solidFill>
                <a:latin typeface="Cambria" pitchFamily="18" charset="0"/>
                <a:ea typeface="Cambria" pitchFamily="18" charset="0"/>
                <a:cs typeface="Arial" pitchFamily="34" charset="0"/>
              </a:rPr>
              <a:t>sistemu</a:t>
            </a:r>
            <a:r>
              <a:rPr lang="en-US" sz="2400" dirty="0" smtClean="0">
                <a:solidFill>
                  <a:srgbClr val="002060"/>
                </a:solidFill>
                <a:latin typeface="Cambria" pitchFamily="18" charset="0"/>
                <a:ea typeface="Cambria" pitchFamily="18" charset="0"/>
                <a:cs typeface="Arial" pitchFamily="34" charset="0"/>
              </a:rPr>
              <a:t>); </a:t>
            </a:r>
          </a:p>
          <a:p>
            <a:pPr marL="0" indent="0">
              <a:spcBef>
                <a:spcPts val="0"/>
              </a:spcBef>
              <a:buNone/>
            </a:pPr>
            <a:r>
              <a:rPr lang="en-US" sz="2400" dirty="0" smtClean="0">
                <a:solidFill>
                  <a:srgbClr val="002060"/>
                </a:solidFill>
                <a:latin typeface="Cambria" pitchFamily="18" charset="0"/>
                <a:ea typeface="Cambria" pitchFamily="18" charset="0"/>
                <a:cs typeface="Arial" pitchFamily="34" charset="0"/>
              </a:rPr>
              <a:t>7. </a:t>
            </a:r>
            <a:r>
              <a:rPr lang="en-US" sz="2400" b="1" dirty="0" err="1" smtClean="0">
                <a:solidFill>
                  <a:srgbClr val="002060"/>
                </a:solidFill>
                <a:latin typeface="Cambria" pitchFamily="18" charset="0"/>
                <a:ea typeface="Cambria" pitchFamily="18" charset="0"/>
                <a:cs typeface="Arial" pitchFamily="34" charset="0"/>
              </a:rPr>
              <a:t>Svaki</a:t>
            </a:r>
            <a:r>
              <a:rPr lang="en-US" sz="2400" b="1" dirty="0" smtClean="0">
                <a:solidFill>
                  <a:srgbClr val="002060"/>
                </a:solidFill>
                <a:latin typeface="Cambria" pitchFamily="18" charset="0"/>
                <a:ea typeface="Cambria" pitchFamily="18" charset="0"/>
                <a:cs typeface="Arial" pitchFamily="34" charset="0"/>
              </a:rPr>
              <a:t> </a:t>
            </a:r>
            <a:r>
              <a:rPr lang="en-US" sz="2400" b="1" dirty="0" err="1" smtClean="0">
                <a:solidFill>
                  <a:srgbClr val="002060"/>
                </a:solidFill>
                <a:latin typeface="Cambria" pitchFamily="18" charset="0"/>
                <a:ea typeface="Cambria" pitchFamily="18" charset="0"/>
                <a:cs typeface="Arial" pitchFamily="34" charset="0"/>
              </a:rPr>
              <a:t>interfejs</a:t>
            </a:r>
            <a:r>
              <a:rPr lang="en-US" sz="2400" b="1" dirty="0" smtClean="0">
                <a:solidFill>
                  <a:srgbClr val="002060"/>
                </a:solidFill>
                <a:latin typeface="Cambria" pitchFamily="18" charset="0"/>
                <a:ea typeface="Cambria" pitchFamily="18" charset="0"/>
                <a:cs typeface="Arial" pitchFamily="34" charset="0"/>
              </a:rPr>
              <a:t> </a:t>
            </a:r>
            <a:r>
              <a:rPr lang="en-US" sz="2400" b="1" dirty="0" err="1" smtClean="0">
                <a:solidFill>
                  <a:srgbClr val="002060"/>
                </a:solidFill>
                <a:latin typeface="Cambria" pitchFamily="18" charset="0"/>
                <a:ea typeface="Cambria" pitchFamily="18" charset="0"/>
                <a:cs typeface="Arial" pitchFamily="34" charset="0"/>
              </a:rPr>
              <a:t>mora</a:t>
            </a:r>
            <a:r>
              <a:rPr lang="en-US" sz="2400" b="1" dirty="0" smtClean="0">
                <a:solidFill>
                  <a:srgbClr val="002060"/>
                </a:solidFill>
                <a:latin typeface="Cambria" pitchFamily="18" charset="0"/>
                <a:ea typeface="Cambria" pitchFamily="18" charset="0"/>
                <a:cs typeface="Arial" pitchFamily="34" charset="0"/>
              </a:rPr>
              <a:t> </a:t>
            </a:r>
            <a:r>
              <a:rPr lang="en-US" sz="2400" b="1" dirty="0" err="1" smtClean="0">
                <a:solidFill>
                  <a:srgbClr val="002060"/>
                </a:solidFill>
                <a:latin typeface="Cambria" pitchFamily="18" charset="0"/>
                <a:ea typeface="Cambria" pitchFamily="18" charset="0"/>
                <a:cs typeface="Arial" pitchFamily="34" charset="0"/>
              </a:rPr>
              <a:t>imati</a:t>
            </a:r>
            <a:r>
              <a:rPr lang="en-US" sz="2400" b="1" dirty="0" smtClean="0">
                <a:solidFill>
                  <a:srgbClr val="002060"/>
                </a:solidFill>
                <a:latin typeface="Cambria" pitchFamily="18" charset="0"/>
                <a:ea typeface="Cambria" pitchFamily="18" charset="0"/>
                <a:cs typeface="Arial" pitchFamily="34" charset="0"/>
              </a:rPr>
              <a:t> bar </a:t>
            </a:r>
            <a:r>
              <a:rPr lang="en-US" sz="2400" b="1" dirty="0" err="1" smtClean="0">
                <a:solidFill>
                  <a:srgbClr val="002060"/>
                </a:solidFill>
                <a:latin typeface="Cambria" pitchFamily="18" charset="0"/>
                <a:ea typeface="Cambria" pitchFamily="18" charset="0"/>
                <a:cs typeface="Arial" pitchFamily="34" charset="0"/>
              </a:rPr>
              <a:t>jedan</a:t>
            </a:r>
            <a:r>
              <a:rPr lang="en-US" sz="2400" b="1" dirty="0" smtClean="0">
                <a:solidFill>
                  <a:srgbClr val="002060"/>
                </a:solidFill>
                <a:latin typeface="Cambria" pitchFamily="18" charset="0"/>
                <a:ea typeface="Cambria" pitchFamily="18" charset="0"/>
                <a:cs typeface="Arial" pitchFamily="34" charset="0"/>
              </a:rPr>
              <a:t> </a:t>
            </a:r>
            <a:r>
              <a:rPr lang="en-US" sz="2400" b="1" dirty="0" err="1" smtClean="0">
                <a:solidFill>
                  <a:srgbClr val="002060"/>
                </a:solidFill>
                <a:latin typeface="Cambria" pitchFamily="18" charset="0"/>
                <a:ea typeface="Cambria" pitchFamily="18" charset="0"/>
                <a:cs typeface="Arial" pitchFamily="34" charset="0"/>
              </a:rPr>
              <a:t>ulazni</a:t>
            </a:r>
            <a:r>
              <a:rPr lang="en-US" sz="2400" b="1" dirty="0" smtClean="0">
                <a:solidFill>
                  <a:srgbClr val="002060"/>
                </a:solidFill>
                <a:latin typeface="Cambria" pitchFamily="18" charset="0"/>
                <a:ea typeface="Cambria" pitchFamily="18" charset="0"/>
                <a:cs typeface="Arial" pitchFamily="34" charset="0"/>
              </a:rPr>
              <a:t> </a:t>
            </a:r>
            <a:r>
              <a:rPr lang="en-US" sz="2400" b="1" dirty="0" err="1" smtClean="0">
                <a:solidFill>
                  <a:srgbClr val="002060"/>
                </a:solidFill>
                <a:latin typeface="Cambria" pitchFamily="18" charset="0"/>
                <a:ea typeface="Cambria" pitchFamily="18" charset="0"/>
                <a:cs typeface="Arial" pitchFamily="34" charset="0"/>
              </a:rPr>
              <a:t>ili</a:t>
            </a:r>
            <a:r>
              <a:rPr lang="en-US" sz="2400" b="1" dirty="0" smtClean="0">
                <a:solidFill>
                  <a:srgbClr val="002060"/>
                </a:solidFill>
                <a:latin typeface="Cambria" pitchFamily="18" charset="0"/>
                <a:ea typeface="Cambria" pitchFamily="18" charset="0"/>
                <a:cs typeface="Arial" pitchFamily="34" charset="0"/>
              </a:rPr>
              <a:t> </a:t>
            </a:r>
            <a:r>
              <a:rPr lang="en-US" sz="2400" b="1" dirty="0" err="1" smtClean="0">
                <a:solidFill>
                  <a:srgbClr val="002060"/>
                </a:solidFill>
                <a:latin typeface="Cambria" pitchFamily="18" charset="0"/>
                <a:ea typeface="Cambria" pitchFamily="18" charset="0"/>
                <a:cs typeface="Arial" pitchFamily="34" charset="0"/>
              </a:rPr>
              <a:t>izlazni</a:t>
            </a:r>
            <a:r>
              <a:rPr lang="en-US" sz="2400" b="1" dirty="0" smtClean="0">
                <a:solidFill>
                  <a:srgbClr val="002060"/>
                </a:solidFill>
                <a:latin typeface="Cambria" pitchFamily="18" charset="0"/>
                <a:ea typeface="Cambria" pitchFamily="18" charset="0"/>
                <a:cs typeface="Arial" pitchFamily="34" charset="0"/>
              </a:rPr>
              <a:t> </a:t>
            </a:r>
            <a:r>
              <a:rPr lang="en-US" sz="2400" b="1" dirty="0" err="1" smtClean="0">
                <a:solidFill>
                  <a:srgbClr val="002060"/>
                </a:solidFill>
                <a:latin typeface="Cambria" pitchFamily="18" charset="0"/>
                <a:ea typeface="Cambria" pitchFamily="18" charset="0"/>
                <a:cs typeface="Arial" pitchFamily="34" charset="0"/>
              </a:rPr>
              <a:t>tok</a:t>
            </a:r>
            <a:r>
              <a:rPr lang="en-US" sz="2400" b="1" dirty="0" smtClean="0">
                <a:solidFill>
                  <a:srgbClr val="002060"/>
                </a:solidFill>
                <a:latin typeface="Cambria" pitchFamily="18" charset="0"/>
                <a:ea typeface="Cambria" pitchFamily="18" charset="0"/>
                <a:cs typeface="Arial" pitchFamily="34" charset="0"/>
              </a:rPr>
              <a:t> </a:t>
            </a:r>
            <a:r>
              <a:rPr lang="en-US" sz="2400" b="1" dirty="0" err="1" smtClean="0">
                <a:solidFill>
                  <a:srgbClr val="002060"/>
                </a:solidFill>
                <a:latin typeface="Cambria" pitchFamily="18" charset="0"/>
                <a:ea typeface="Cambria" pitchFamily="18" charset="0"/>
                <a:cs typeface="Arial" pitchFamily="34" charset="0"/>
              </a:rPr>
              <a:t>podataka</a:t>
            </a:r>
            <a:r>
              <a:rPr lang="en-US" sz="2400" dirty="0" smtClean="0">
                <a:solidFill>
                  <a:srgbClr val="002060"/>
                </a:solidFill>
                <a:latin typeface="Cambria" pitchFamily="18" charset="0"/>
                <a:ea typeface="Cambria" pitchFamily="18" charset="0"/>
                <a:cs typeface="Arial" pitchFamily="34" charset="0"/>
              </a:rPr>
              <a:t>, </a:t>
            </a:r>
            <a:r>
              <a:rPr lang="en-US" sz="2400" dirty="0" err="1" smtClean="0">
                <a:solidFill>
                  <a:srgbClr val="002060"/>
                </a:solidFill>
                <a:latin typeface="Cambria" pitchFamily="18" charset="0"/>
                <a:ea typeface="Cambria" pitchFamily="18" charset="0"/>
                <a:cs typeface="Arial" pitchFamily="34" charset="0"/>
              </a:rPr>
              <a:t>inače</a:t>
            </a:r>
            <a:r>
              <a:rPr lang="en-US" sz="2400" dirty="0" smtClean="0">
                <a:solidFill>
                  <a:srgbClr val="002060"/>
                </a:solidFill>
                <a:latin typeface="Cambria" pitchFamily="18" charset="0"/>
                <a:ea typeface="Cambria" pitchFamily="18" charset="0"/>
                <a:cs typeface="Arial" pitchFamily="34" charset="0"/>
              </a:rPr>
              <a:t> bi bio </a:t>
            </a:r>
            <a:r>
              <a:rPr lang="en-US" sz="2400" dirty="0" err="1" smtClean="0">
                <a:solidFill>
                  <a:srgbClr val="002060"/>
                </a:solidFill>
                <a:latin typeface="Cambria" pitchFamily="18" charset="0"/>
                <a:ea typeface="Cambria" pitchFamily="18" charset="0"/>
                <a:cs typeface="Arial" pitchFamily="34" charset="0"/>
              </a:rPr>
              <a:t>izolovan</a:t>
            </a:r>
            <a:r>
              <a:rPr lang="en-US" sz="2400" dirty="0" smtClean="0">
                <a:solidFill>
                  <a:srgbClr val="002060"/>
                </a:solidFill>
                <a:latin typeface="Cambria" pitchFamily="18" charset="0"/>
                <a:ea typeface="Cambria" pitchFamily="18" charset="0"/>
                <a:cs typeface="Arial" pitchFamily="34" charset="0"/>
              </a:rPr>
              <a:t> od </a:t>
            </a:r>
            <a:r>
              <a:rPr lang="en-US" sz="2400" dirty="0" err="1" smtClean="0">
                <a:solidFill>
                  <a:srgbClr val="002060"/>
                </a:solidFill>
                <a:latin typeface="Cambria" pitchFamily="18" charset="0"/>
                <a:ea typeface="Cambria" pitchFamily="18" charset="0"/>
                <a:cs typeface="Arial" pitchFamily="34" charset="0"/>
              </a:rPr>
              <a:t>sistema</a:t>
            </a:r>
            <a:r>
              <a:rPr lang="en-US" sz="2400" dirty="0" smtClean="0">
                <a:solidFill>
                  <a:srgbClr val="002060"/>
                </a:solidFill>
                <a:latin typeface="Cambria" pitchFamily="18" charset="0"/>
                <a:ea typeface="Cambria" pitchFamily="18" charset="0"/>
                <a:cs typeface="Arial" pitchFamily="34" charset="0"/>
              </a:rPr>
              <a:t>; </a:t>
            </a:r>
          </a:p>
          <a:p>
            <a:pPr marL="0" indent="0">
              <a:spcBef>
                <a:spcPts val="0"/>
              </a:spcBef>
              <a:buNone/>
            </a:pPr>
            <a:r>
              <a:rPr lang="en-US" sz="2400" dirty="0" smtClean="0">
                <a:solidFill>
                  <a:srgbClr val="002060"/>
                </a:solidFill>
                <a:latin typeface="Cambria" pitchFamily="18" charset="0"/>
                <a:ea typeface="Cambria" pitchFamily="18" charset="0"/>
                <a:cs typeface="Arial" pitchFamily="34" charset="0"/>
              </a:rPr>
              <a:t>8</a:t>
            </a:r>
            <a:r>
              <a:rPr lang="en-US" sz="2400" b="1" dirty="0" smtClean="0">
                <a:solidFill>
                  <a:srgbClr val="002060"/>
                </a:solidFill>
                <a:latin typeface="Cambria" pitchFamily="18" charset="0"/>
                <a:ea typeface="Cambria" pitchFamily="18" charset="0"/>
                <a:cs typeface="Arial" pitchFamily="34" charset="0"/>
              </a:rPr>
              <a:t>. </a:t>
            </a:r>
            <a:r>
              <a:rPr lang="en-US" sz="2400" b="1" dirty="0" err="1" smtClean="0">
                <a:solidFill>
                  <a:srgbClr val="002060"/>
                </a:solidFill>
                <a:latin typeface="Cambria" pitchFamily="18" charset="0"/>
                <a:ea typeface="Cambria" pitchFamily="18" charset="0"/>
                <a:cs typeface="Arial" pitchFamily="34" charset="0"/>
              </a:rPr>
              <a:t>Dozvoljava</a:t>
            </a:r>
            <a:r>
              <a:rPr lang="en-US" sz="2400" b="1" dirty="0" smtClean="0">
                <a:solidFill>
                  <a:srgbClr val="002060"/>
                </a:solidFill>
                <a:latin typeface="Cambria" pitchFamily="18" charset="0"/>
                <a:ea typeface="Cambria" pitchFamily="18" charset="0"/>
                <a:cs typeface="Arial" pitchFamily="34" charset="0"/>
              </a:rPr>
              <a:t> se </a:t>
            </a:r>
            <a:r>
              <a:rPr lang="en-US" sz="2400" b="1" dirty="0" err="1" smtClean="0">
                <a:solidFill>
                  <a:srgbClr val="002060"/>
                </a:solidFill>
                <a:latin typeface="Cambria" pitchFamily="18" charset="0"/>
                <a:ea typeface="Cambria" pitchFamily="18" charset="0"/>
                <a:cs typeface="Arial" pitchFamily="34" charset="0"/>
              </a:rPr>
              <a:t>višestruko</a:t>
            </a:r>
            <a:r>
              <a:rPr lang="en-US" sz="2400" b="1" dirty="0" smtClean="0">
                <a:solidFill>
                  <a:srgbClr val="002060"/>
                </a:solidFill>
                <a:latin typeface="Cambria" pitchFamily="18" charset="0"/>
                <a:ea typeface="Cambria" pitchFamily="18" charset="0"/>
                <a:cs typeface="Arial" pitchFamily="34" charset="0"/>
              </a:rPr>
              <a:t> </a:t>
            </a:r>
            <a:r>
              <a:rPr lang="en-US" sz="2400" b="1" dirty="0" err="1" smtClean="0">
                <a:solidFill>
                  <a:srgbClr val="002060"/>
                </a:solidFill>
                <a:latin typeface="Cambria" pitchFamily="18" charset="0"/>
                <a:ea typeface="Cambria" pitchFamily="18" charset="0"/>
                <a:cs typeface="Arial" pitchFamily="34" charset="0"/>
              </a:rPr>
              <a:t>ponavljanje</a:t>
            </a:r>
            <a:r>
              <a:rPr lang="en-US" sz="2400" b="1" dirty="0" smtClean="0">
                <a:solidFill>
                  <a:srgbClr val="002060"/>
                </a:solidFill>
                <a:latin typeface="Cambria" pitchFamily="18" charset="0"/>
                <a:ea typeface="Cambria" pitchFamily="18" charset="0"/>
                <a:cs typeface="Arial" pitchFamily="34" charset="0"/>
              </a:rPr>
              <a:t> </a:t>
            </a:r>
            <a:r>
              <a:rPr lang="en-US" sz="2400" b="1" dirty="0" err="1" smtClean="0">
                <a:solidFill>
                  <a:srgbClr val="002060"/>
                </a:solidFill>
                <a:latin typeface="Cambria" pitchFamily="18" charset="0"/>
                <a:ea typeface="Cambria" pitchFamily="18" charset="0"/>
                <a:cs typeface="Arial" pitchFamily="34" charset="0"/>
              </a:rPr>
              <a:t>skladišta</a:t>
            </a:r>
            <a:r>
              <a:rPr lang="en-US" sz="2400" b="1" dirty="0" smtClean="0">
                <a:solidFill>
                  <a:srgbClr val="002060"/>
                </a:solidFill>
                <a:latin typeface="Cambria" pitchFamily="18" charset="0"/>
                <a:ea typeface="Cambria" pitchFamily="18" charset="0"/>
                <a:cs typeface="Arial" pitchFamily="34" charset="0"/>
              </a:rPr>
              <a:t> i </a:t>
            </a:r>
            <a:r>
              <a:rPr lang="en-US" sz="2400" b="1" dirty="0" err="1" smtClean="0">
                <a:solidFill>
                  <a:srgbClr val="002060"/>
                </a:solidFill>
                <a:latin typeface="Cambria" pitchFamily="18" charset="0"/>
                <a:ea typeface="Cambria" pitchFamily="18" charset="0"/>
                <a:cs typeface="Arial" pitchFamily="34" charset="0"/>
              </a:rPr>
              <a:t>interfejsa</a:t>
            </a:r>
            <a:r>
              <a:rPr lang="en-US" sz="2400" b="1" dirty="0" smtClean="0">
                <a:solidFill>
                  <a:srgbClr val="002060"/>
                </a:solidFill>
                <a:latin typeface="Cambria" pitchFamily="18" charset="0"/>
                <a:ea typeface="Cambria" pitchFamily="18" charset="0"/>
                <a:cs typeface="Arial" pitchFamily="34" charset="0"/>
              </a:rPr>
              <a:t>, </a:t>
            </a:r>
            <a:r>
              <a:rPr lang="en-US" sz="2400" dirty="0" smtClean="0">
                <a:solidFill>
                  <a:srgbClr val="002060"/>
                </a:solidFill>
                <a:latin typeface="Cambria" pitchFamily="18" charset="0"/>
                <a:ea typeface="Cambria" pitchFamily="18" charset="0"/>
                <a:cs typeface="Arial" pitchFamily="34" charset="0"/>
              </a:rPr>
              <a:t>da bi se </a:t>
            </a:r>
            <a:r>
              <a:rPr lang="en-US" sz="2400" dirty="0" err="1" smtClean="0">
                <a:solidFill>
                  <a:srgbClr val="002060"/>
                </a:solidFill>
                <a:latin typeface="Cambria" pitchFamily="18" charset="0"/>
                <a:ea typeface="Cambria" pitchFamily="18" charset="0"/>
                <a:cs typeface="Arial" pitchFamily="34" charset="0"/>
              </a:rPr>
              <a:t>minimiziralo</a:t>
            </a:r>
            <a:r>
              <a:rPr lang="en-US" sz="2400" dirty="0" smtClean="0">
                <a:solidFill>
                  <a:srgbClr val="002060"/>
                </a:solidFill>
                <a:latin typeface="Cambria" pitchFamily="18" charset="0"/>
                <a:ea typeface="Cambria" pitchFamily="18" charset="0"/>
                <a:cs typeface="Arial" pitchFamily="34" charset="0"/>
              </a:rPr>
              <a:t> </a:t>
            </a:r>
            <a:r>
              <a:rPr lang="en-US" sz="2400" dirty="0" err="1" smtClean="0">
                <a:solidFill>
                  <a:srgbClr val="002060"/>
                </a:solidFill>
                <a:latin typeface="Cambria" pitchFamily="18" charset="0"/>
                <a:ea typeface="Cambria" pitchFamily="18" charset="0"/>
                <a:cs typeface="Arial" pitchFamily="34" charset="0"/>
              </a:rPr>
              <a:t>presecanje</a:t>
            </a:r>
            <a:r>
              <a:rPr lang="en-US" sz="2400" dirty="0" smtClean="0">
                <a:solidFill>
                  <a:srgbClr val="002060"/>
                </a:solidFill>
                <a:latin typeface="Cambria" pitchFamily="18" charset="0"/>
                <a:ea typeface="Cambria" pitchFamily="18" charset="0"/>
                <a:cs typeface="Arial" pitchFamily="34" charset="0"/>
              </a:rPr>
              <a:t> </a:t>
            </a:r>
            <a:r>
              <a:rPr lang="en-US" sz="2400" dirty="0" err="1" smtClean="0">
                <a:solidFill>
                  <a:srgbClr val="002060"/>
                </a:solidFill>
                <a:latin typeface="Cambria" pitchFamily="18" charset="0"/>
                <a:ea typeface="Cambria" pitchFamily="18" charset="0"/>
                <a:cs typeface="Arial" pitchFamily="34" charset="0"/>
              </a:rPr>
              <a:t>tokova</a:t>
            </a:r>
            <a:r>
              <a:rPr lang="en-US" sz="2400" dirty="0" smtClean="0">
                <a:solidFill>
                  <a:srgbClr val="002060"/>
                </a:solidFill>
                <a:latin typeface="Cambria" pitchFamily="18" charset="0"/>
                <a:ea typeface="Cambria" pitchFamily="18" charset="0"/>
                <a:cs typeface="Arial" pitchFamily="34" charset="0"/>
              </a:rPr>
              <a:t> </a:t>
            </a:r>
            <a:r>
              <a:rPr lang="en-US" sz="2400" dirty="0" err="1" smtClean="0">
                <a:solidFill>
                  <a:srgbClr val="002060"/>
                </a:solidFill>
                <a:latin typeface="Cambria" pitchFamily="18" charset="0"/>
                <a:ea typeface="Cambria" pitchFamily="18" charset="0"/>
                <a:cs typeface="Arial" pitchFamily="34" charset="0"/>
              </a:rPr>
              <a:t>podataka</a:t>
            </a:r>
            <a:r>
              <a:rPr lang="en-US" sz="2400" b="1" dirty="0" smtClean="0">
                <a:solidFill>
                  <a:srgbClr val="002060"/>
                </a:solidFill>
                <a:latin typeface="Cambria" pitchFamily="18" charset="0"/>
                <a:ea typeface="Cambria" pitchFamily="18" charset="0"/>
                <a:cs typeface="Arial" pitchFamily="34" charset="0"/>
              </a:rPr>
              <a:t>. </a:t>
            </a:r>
            <a:endParaRPr lang="en-US" sz="2400" dirty="0" smtClean="0">
              <a:solidFill>
                <a:srgbClr val="002060"/>
              </a:solidFill>
              <a:latin typeface="Cambria" pitchFamily="18" charset="0"/>
              <a:ea typeface="Cambria" pitchFamily="18" charset="0"/>
              <a:cs typeface="Arial" pitchFamily="34" charset="0"/>
            </a:endParaRPr>
          </a:p>
          <a:p>
            <a:pPr>
              <a:spcBef>
                <a:spcPts val="0"/>
              </a:spcBef>
            </a:pPr>
            <a:endParaRPr lang="en-US" sz="2400" dirty="0">
              <a:solidFill>
                <a:srgbClr val="002060"/>
              </a:solidFill>
              <a:latin typeface="Cambria" pitchFamily="18" charset="0"/>
              <a:ea typeface="Cambria" pitchFamily="18" charset="0"/>
              <a:cs typeface="Arial" pitchFamily="34" charset="0"/>
            </a:endParaRPr>
          </a:p>
        </p:txBody>
      </p:sp>
    </p:spTree>
    <p:extLst>
      <p:ext uri="{BB962C8B-B14F-4D97-AF65-F5344CB8AC3E}">
        <p14:creationId xmlns:p14="http://schemas.microsoft.com/office/powerpoint/2010/main" val="33320172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755576" y="1902841"/>
            <a:ext cx="7931224" cy="2462263"/>
          </a:xfrm>
        </p:spPr>
        <p:txBody>
          <a:bodyPr>
            <a:normAutofit/>
          </a:bodyPr>
          <a:lstStyle/>
          <a:p>
            <a:pPr marL="0" indent="0">
              <a:buNone/>
            </a:pPr>
            <a:r>
              <a:rPr lang="en-US" sz="2400" dirty="0">
                <a:solidFill>
                  <a:srgbClr val="002060"/>
                </a:solidFill>
                <a:latin typeface="Cambria" pitchFamily="18" charset="0"/>
                <a:ea typeface="Cambria" pitchFamily="18" charset="0"/>
                <a:cs typeface="Arial" pitchFamily="34" charset="0"/>
              </a:rPr>
              <a:t>DTP </a:t>
            </a:r>
            <a:r>
              <a:rPr lang="en-US" sz="2400" dirty="0" err="1">
                <a:solidFill>
                  <a:srgbClr val="002060"/>
                </a:solidFill>
                <a:latin typeface="Cambria" pitchFamily="18" charset="0"/>
                <a:ea typeface="Cambria" pitchFamily="18" charset="0"/>
                <a:cs typeface="Arial" pitchFamily="34" charset="0"/>
              </a:rPr>
              <a:t>predstavlja</a:t>
            </a:r>
            <a:r>
              <a:rPr lang="en-US" sz="2400" dirty="0">
                <a:solidFill>
                  <a:srgbClr val="002060"/>
                </a:solidFill>
                <a:latin typeface="Cambria" pitchFamily="18" charset="0"/>
                <a:ea typeface="Cambria" pitchFamily="18" charset="0"/>
                <a:cs typeface="Arial" pitchFamily="34" charset="0"/>
              </a:rPr>
              <a:t> model </a:t>
            </a:r>
            <a:r>
              <a:rPr lang="en-US" sz="2400" dirty="0" err="1">
                <a:solidFill>
                  <a:srgbClr val="002060"/>
                </a:solidFill>
                <a:latin typeface="Cambria" pitchFamily="18" charset="0"/>
                <a:ea typeface="Cambria" pitchFamily="18" charset="0"/>
                <a:cs typeface="Arial" pitchFamily="34" charset="0"/>
              </a:rPr>
              <a:t>sistema</a:t>
            </a:r>
            <a:r>
              <a:rPr lang="en-US" sz="2400" dirty="0">
                <a:solidFill>
                  <a:srgbClr val="002060"/>
                </a:solidFill>
                <a:latin typeface="Cambria" pitchFamily="18" charset="0"/>
                <a:ea typeface="Cambria" pitchFamily="18" charset="0"/>
                <a:cs typeface="Arial" pitchFamily="34" charset="0"/>
              </a:rPr>
              <a:t> </a:t>
            </a:r>
            <a:r>
              <a:rPr lang="en-US" sz="2400" dirty="0" err="1">
                <a:solidFill>
                  <a:srgbClr val="002060"/>
                </a:solidFill>
                <a:latin typeface="Cambria" pitchFamily="18" charset="0"/>
                <a:ea typeface="Cambria" pitchFamily="18" charset="0"/>
                <a:cs typeface="Arial" pitchFamily="34" charset="0"/>
              </a:rPr>
              <a:t>koji</a:t>
            </a:r>
            <a:r>
              <a:rPr lang="en-US" sz="2400" dirty="0">
                <a:solidFill>
                  <a:srgbClr val="002060"/>
                </a:solidFill>
                <a:latin typeface="Cambria" pitchFamily="18" charset="0"/>
                <a:ea typeface="Cambria" pitchFamily="18" charset="0"/>
                <a:cs typeface="Arial" pitchFamily="34" charset="0"/>
              </a:rPr>
              <a:t> </a:t>
            </a:r>
            <a:r>
              <a:rPr lang="en-US" sz="2400" dirty="0" err="1">
                <a:solidFill>
                  <a:srgbClr val="002060"/>
                </a:solidFill>
                <a:latin typeface="Cambria" pitchFamily="18" charset="0"/>
                <a:ea typeface="Cambria" pitchFamily="18" charset="0"/>
                <a:cs typeface="Arial" pitchFamily="34" charset="0"/>
              </a:rPr>
              <a:t>sadrži</a:t>
            </a:r>
            <a:r>
              <a:rPr lang="en-US" sz="2400" dirty="0">
                <a:solidFill>
                  <a:srgbClr val="002060"/>
                </a:solidFill>
                <a:latin typeface="Cambria" pitchFamily="18" charset="0"/>
                <a:ea typeface="Cambria" pitchFamily="18" charset="0"/>
                <a:cs typeface="Arial" pitchFamily="34" charset="0"/>
              </a:rPr>
              <a:t> </a:t>
            </a:r>
            <a:r>
              <a:rPr lang="en-US" sz="2400" dirty="0" err="1">
                <a:solidFill>
                  <a:srgbClr val="002060"/>
                </a:solidFill>
                <a:latin typeface="Cambria" pitchFamily="18" charset="0"/>
                <a:ea typeface="Cambria" pitchFamily="18" charset="0"/>
                <a:cs typeface="Arial" pitchFamily="34" charset="0"/>
              </a:rPr>
              <a:t>četiri</a:t>
            </a:r>
            <a:r>
              <a:rPr lang="en-US" sz="2400" dirty="0">
                <a:solidFill>
                  <a:srgbClr val="002060"/>
                </a:solidFill>
                <a:latin typeface="Cambria" pitchFamily="18" charset="0"/>
                <a:ea typeface="Cambria" pitchFamily="18" charset="0"/>
                <a:cs typeface="Arial" pitchFamily="34" charset="0"/>
              </a:rPr>
              <a:t> </a:t>
            </a:r>
            <a:r>
              <a:rPr lang="en-US" sz="2400" dirty="0" err="1">
                <a:solidFill>
                  <a:srgbClr val="002060"/>
                </a:solidFill>
                <a:latin typeface="Cambria" pitchFamily="18" charset="0"/>
                <a:ea typeface="Cambria" pitchFamily="18" charset="0"/>
                <a:cs typeface="Arial" pitchFamily="34" charset="0"/>
              </a:rPr>
              <a:t>osnovne</a:t>
            </a:r>
            <a:r>
              <a:rPr lang="en-US" sz="2400" dirty="0">
                <a:solidFill>
                  <a:srgbClr val="002060"/>
                </a:solidFill>
                <a:latin typeface="Cambria" pitchFamily="18" charset="0"/>
                <a:ea typeface="Cambria" pitchFamily="18" charset="0"/>
                <a:cs typeface="Arial" pitchFamily="34" charset="0"/>
              </a:rPr>
              <a:t> </a:t>
            </a:r>
            <a:r>
              <a:rPr lang="en-US" sz="2400" dirty="0" err="1">
                <a:solidFill>
                  <a:srgbClr val="002060"/>
                </a:solidFill>
                <a:latin typeface="Cambria" pitchFamily="18" charset="0"/>
                <a:ea typeface="Cambria" pitchFamily="18" charset="0"/>
                <a:cs typeface="Arial" pitchFamily="34" charset="0"/>
              </a:rPr>
              <a:t>komponente</a:t>
            </a:r>
            <a:r>
              <a:rPr lang="en-US" sz="2400" dirty="0">
                <a:solidFill>
                  <a:srgbClr val="002060"/>
                </a:solidFill>
                <a:latin typeface="Cambria" pitchFamily="18" charset="0"/>
                <a:ea typeface="Cambria" pitchFamily="18" charset="0"/>
                <a:cs typeface="Arial" pitchFamily="34" charset="0"/>
              </a:rPr>
              <a:t> – </a:t>
            </a:r>
            <a:r>
              <a:rPr lang="en-US" sz="2400" dirty="0" err="1">
                <a:solidFill>
                  <a:srgbClr val="002060"/>
                </a:solidFill>
                <a:latin typeface="Cambria" pitchFamily="18" charset="0"/>
                <a:ea typeface="Cambria" pitchFamily="18" charset="0"/>
                <a:cs typeface="Arial" pitchFamily="34" charset="0"/>
              </a:rPr>
              <a:t>koncepta</a:t>
            </a:r>
            <a:r>
              <a:rPr lang="en-US" sz="2400" dirty="0">
                <a:solidFill>
                  <a:srgbClr val="002060"/>
                </a:solidFill>
                <a:latin typeface="Cambria" pitchFamily="18" charset="0"/>
                <a:ea typeface="Cambria" pitchFamily="18" charset="0"/>
                <a:cs typeface="Arial" pitchFamily="34" charset="0"/>
              </a:rPr>
              <a:t> </a:t>
            </a:r>
            <a:r>
              <a:rPr lang="en-US" sz="2400" dirty="0" err="1">
                <a:solidFill>
                  <a:srgbClr val="002060"/>
                </a:solidFill>
                <a:latin typeface="Cambria" pitchFamily="18" charset="0"/>
                <a:ea typeface="Cambria" pitchFamily="18" charset="0"/>
                <a:cs typeface="Arial" pitchFamily="34" charset="0"/>
              </a:rPr>
              <a:t>za</a:t>
            </a:r>
            <a:r>
              <a:rPr lang="en-US" sz="2400" dirty="0">
                <a:solidFill>
                  <a:srgbClr val="002060"/>
                </a:solidFill>
                <a:latin typeface="Cambria" pitchFamily="18" charset="0"/>
                <a:ea typeface="Cambria" pitchFamily="18" charset="0"/>
                <a:cs typeface="Arial" pitchFamily="34" charset="0"/>
              </a:rPr>
              <a:t> </a:t>
            </a:r>
            <a:r>
              <a:rPr lang="en-US" sz="2400" dirty="0" err="1">
                <a:solidFill>
                  <a:srgbClr val="002060"/>
                </a:solidFill>
                <a:latin typeface="Cambria" pitchFamily="18" charset="0"/>
                <a:ea typeface="Cambria" pitchFamily="18" charset="0"/>
                <a:cs typeface="Arial" pitchFamily="34" charset="0"/>
              </a:rPr>
              <a:t>prikaz</a:t>
            </a:r>
            <a:r>
              <a:rPr lang="en-US" sz="2400" dirty="0">
                <a:solidFill>
                  <a:srgbClr val="002060"/>
                </a:solidFill>
                <a:latin typeface="Cambria" pitchFamily="18" charset="0"/>
                <a:ea typeface="Cambria" pitchFamily="18" charset="0"/>
                <a:cs typeface="Arial" pitchFamily="34" charset="0"/>
              </a:rPr>
              <a:t> IS: </a:t>
            </a:r>
          </a:p>
          <a:p>
            <a:pPr>
              <a:lnSpc>
                <a:spcPct val="110000"/>
              </a:lnSpc>
              <a:spcBef>
                <a:spcPts val="0"/>
              </a:spcBef>
              <a:buFont typeface="Wingdings" pitchFamily="2" charset="2"/>
              <a:buChar char="Ø"/>
            </a:pPr>
            <a:r>
              <a:rPr lang="pl-PL" sz="2400" dirty="0" smtClean="0">
                <a:solidFill>
                  <a:srgbClr val="002060"/>
                </a:solidFill>
                <a:latin typeface="Cambria" pitchFamily="18" charset="0"/>
                <a:ea typeface="Cambria" pitchFamily="18" charset="0"/>
                <a:cs typeface="Arial" pitchFamily="34" charset="0"/>
              </a:rPr>
              <a:t>funkcije</a:t>
            </a:r>
            <a:r>
              <a:rPr lang="pl-PL" sz="2400" dirty="0">
                <a:solidFill>
                  <a:srgbClr val="002060"/>
                </a:solidFill>
                <a:latin typeface="Cambria" pitchFamily="18" charset="0"/>
                <a:ea typeface="Cambria" pitchFamily="18" charset="0"/>
                <a:cs typeface="Arial" pitchFamily="34" charset="0"/>
              </a:rPr>
              <a:t>, </a:t>
            </a:r>
            <a:r>
              <a:rPr lang="pl-PL" sz="2400" dirty="0" smtClean="0">
                <a:solidFill>
                  <a:srgbClr val="002060"/>
                </a:solidFill>
                <a:latin typeface="Cambria" pitchFamily="18" charset="0"/>
                <a:ea typeface="Cambria" pitchFamily="18" charset="0"/>
                <a:cs typeface="Arial" pitchFamily="34" charset="0"/>
              </a:rPr>
              <a:t>odn</a:t>
            </a:r>
            <a:r>
              <a:rPr lang="en-US" sz="2400" dirty="0" err="1" smtClean="0">
                <a:solidFill>
                  <a:srgbClr val="002060"/>
                </a:solidFill>
                <a:latin typeface="Cambria" pitchFamily="18" charset="0"/>
                <a:ea typeface="Cambria" pitchFamily="18" charset="0"/>
                <a:cs typeface="Arial" pitchFamily="34" charset="0"/>
              </a:rPr>
              <a:t>osno</a:t>
            </a:r>
            <a:r>
              <a:rPr lang="pl-PL" sz="2400" dirty="0" smtClean="0">
                <a:solidFill>
                  <a:srgbClr val="002060"/>
                </a:solidFill>
                <a:latin typeface="Cambria" pitchFamily="18" charset="0"/>
                <a:ea typeface="Cambria" pitchFamily="18" charset="0"/>
                <a:cs typeface="Arial" pitchFamily="34" charset="0"/>
              </a:rPr>
              <a:t> </a:t>
            </a:r>
            <a:r>
              <a:rPr lang="pl-PL" sz="2400" dirty="0">
                <a:solidFill>
                  <a:srgbClr val="002060"/>
                </a:solidFill>
                <a:latin typeface="Cambria" pitchFamily="18" charset="0"/>
                <a:ea typeface="Cambria" pitchFamily="18" charset="0"/>
                <a:cs typeface="Arial" pitchFamily="34" charset="0"/>
              </a:rPr>
              <a:t>procesi obrade podataka </a:t>
            </a:r>
          </a:p>
          <a:p>
            <a:pPr>
              <a:lnSpc>
                <a:spcPct val="110000"/>
              </a:lnSpc>
              <a:spcBef>
                <a:spcPts val="0"/>
              </a:spcBef>
              <a:buFont typeface="Wingdings" pitchFamily="2" charset="2"/>
              <a:buChar char="Ø"/>
            </a:pPr>
            <a:r>
              <a:rPr lang="en-US" sz="2400" dirty="0" err="1" smtClean="0">
                <a:solidFill>
                  <a:srgbClr val="002060"/>
                </a:solidFill>
                <a:latin typeface="Cambria" pitchFamily="18" charset="0"/>
                <a:ea typeface="Cambria" pitchFamily="18" charset="0"/>
                <a:cs typeface="Arial" pitchFamily="34" charset="0"/>
              </a:rPr>
              <a:t>tokovi</a:t>
            </a:r>
            <a:r>
              <a:rPr lang="en-US" sz="2400" dirty="0" smtClean="0">
                <a:solidFill>
                  <a:srgbClr val="002060"/>
                </a:solidFill>
                <a:latin typeface="Cambria" pitchFamily="18" charset="0"/>
                <a:ea typeface="Cambria" pitchFamily="18" charset="0"/>
                <a:cs typeface="Arial" pitchFamily="34" charset="0"/>
              </a:rPr>
              <a:t> </a:t>
            </a:r>
            <a:r>
              <a:rPr lang="en-US" sz="2400" dirty="0" err="1">
                <a:solidFill>
                  <a:srgbClr val="002060"/>
                </a:solidFill>
                <a:latin typeface="Cambria" pitchFamily="18" charset="0"/>
                <a:ea typeface="Cambria" pitchFamily="18" charset="0"/>
                <a:cs typeface="Arial" pitchFamily="34" charset="0"/>
              </a:rPr>
              <a:t>podataka</a:t>
            </a:r>
            <a:r>
              <a:rPr lang="en-US" sz="2400" dirty="0">
                <a:solidFill>
                  <a:srgbClr val="002060"/>
                </a:solidFill>
                <a:latin typeface="Cambria" pitchFamily="18" charset="0"/>
                <a:ea typeface="Cambria" pitchFamily="18" charset="0"/>
                <a:cs typeface="Arial" pitchFamily="34" charset="0"/>
              </a:rPr>
              <a:t>, </a:t>
            </a:r>
          </a:p>
          <a:p>
            <a:pPr>
              <a:lnSpc>
                <a:spcPct val="110000"/>
              </a:lnSpc>
              <a:spcBef>
                <a:spcPts val="0"/>
              </a:spcBef>
              <a:buFont typeface="Wingdings" pitchFamily="2" charset="2"/>
              <a:buChar char="Ø"/>
            </a:pPr>
            <a:r>
              <a:rPr lang="en-US" sz="2400" dirty="0" err="1" smtClean="0">
                <a:solidFill>
                  <a:srgbClr val="002060"/>
                </a:solidFill>
                <a:latin typeface="Cambria" pitchFamily="18" charset="0"/>
                <a:ea typeface="Cambria" pitchFamily="18" charset="0"/>
                <a:cs typeface="Arial" pitchFamily="34" charset="0"/>
              </a:rPr>
              <a:t>skladišta</a:t>
            </a:r>
            <a:r>
              <a:rPr lang="en-US" sz="2400" dirty="0" smtClean="0">
                <a:solidFill>
                  <a:srgbClr val="002060"/>
                </a:solidFill>
                <a:latin typeface="Cambria" pitchFamily="18" charset="0"/>
                <a:ea typeface="Cambria" pitchFamily="18" charset="0"/>
                <a:cs typeface="Arial" pitchFamily="34" charset="0"/>
              </a:rPr>
              <a:t> </a:t>
            </a:r>
            <a:r>
              <a:rPr lang="en-US" sz="2400" dirty="0" err="1">
                <a:solidFill>
                  <a:srgbClr val="002060"/>
                </a:solidFill>
                <a:latin typeface="Cambria" pitchFamily="18" charset="0"/>
                <a:ea typeface="Cambria" pitchFamily="18" charset="0"/>
                <a:cs typeface="Arial" pitchFamily="34" charset="0"/>
              </a:rPr>
              <a:t>podataka</a:t>
            </a:r>
            <a:r>
              <a:rPr lang="en-US" sz="2400" dirty="0">
                <a:solidFill>
                  <a:srgbClr val="002060"/>
                </a:solidFill>
                <a:latin typeface="Cambria" pitchFamily="18" charset="0"/>
                <a:ea typeface="Cambria" pitchFamily="18" charset="0"/>
                <a:cs typeface="Arial" pitchFamily="34" charset="0"/>
              </a:rPr>
              <a:t> i </a:t>
            </a:r>
          </a:p>
          <a:p>
            <a:pPr>
              <a:lnSpc>
                <a:spcPct val="110000"/>
              </a:lnSpc>
              <a:spcBef>
                <a:spcPts val="0"/>
              </a:spcBef>
              <a:buFont typeface="Wingdings" pitchFamily="2" charset="2"/>
              <a:buChar char="Ø"/>
            </a:pPr>
            <a:r>
              <a:rPr lang="en-US" sz="2400" dirty="0" err="1" smtClean="0">
                <a:solidFill>
                  <a:srgbClr val="002060"/>
                </a:solidFill>
                <a:latin typeface="Cambria" pitchFamily="18" charset="0"/>
                <a:ea typeface="Cambria" pitchFamily="18" charset="0"/>
                <a:cs typeface="Arial" pitchFamily="34" charset="0"/>
              </a:rPr>
              <a:t>interfejsi</a:t>
            </a:r>
            <a:r>
              <a:rPr lang="en-US" sz="2400" dirty="0">
                <a:solidFill>
                  <a:srgbClr val="002060"/>
                </a:solidFill>
                <a:latin typeface="Cambria" pitchFamily="18" charset="0"/>
                <a:ea typeface="Cambria" pitchFamily="18" charset="0"/>
                <a:cs typeface="Arial" pitchFamily="34" charset="0"/>
              </a:rPr>
              <a:t>. </a:t>
            </a:r>
          </a:p>
        </p:txBody>
      </p:sp>
      <p:pic>
        <p:nvPicPr>
          <p:cNvPr id="12290" name="Picture 2"/>
          <p:cNvPicPr>
            <a:picLocks noChangeAspect="1" noChangeArrowheads="1"/>
          </p:cNvPicPr>
          <p:nvPr/>
        </p:nvPicPr>
        <p:blipFill>
          <a:blip r:embed="rId2">
            <a:clrChange>
              <a:clrFrom>
                <a:srgbClr val="F8F8F8"/>
              </a:clrFrom>
              <a:clrTo>
                <a:srgbClr val="F8F8F8">
                  <a:alpha val="0"/>
                </a:srgbClr>
              </a:clrTo>
            </a:clrChange>
            <a:duotone>
              <a:prstClr val="black"/>
              <a:schemeClr val="accent1">
                <a:tint val="45000"/>
                <a:satMod val="400000"/>
              </a:schemeClr>
            </a:duotone>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2483768" y="3955514"/>
            <a:ext cx="5148064" cy="26230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itle 1"/>
          <p:cNvSpPr txBox="1">
            <a:spLocks/>
          </p:cNvSpPr>
          <p:nvPr/>
        </p:nvSpPr>
        <p:spPr>
          <a:xfrm>
            <a:off x="899592" y="1124744"/>
            <a:ext cx="7632848" cy="778098"/>
          </a:xfrm>
          <a:prstGeom prst="rect">
            <a:avLst/>
          </a:prstGeom>
        </p:spPr>
        <p:txBody>
          <a:bodyPr vert="horz" lIns="91440" tIns="45720" rIns="91440" bIns="45720"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pl-PL" sz="4000" dirty="0" smtClean="0">
                <a:solidFill>
                  <a:srgbClr val="002060"/>
                </a:solidFill>
                <a:latin typeface="Cambria" pitchFamily="18" charset="0"/>
                <a:ea typeface="Cambria" pitchFamily="18" charset="0"/>
              </a:rPr>
              <a:t>Izrada DTP-a</a:t>
            </a:r>
            <a:endParaRPr lang="en-US" sz="4000" dirty="0">
              <a:solidFill>
                <a:srgbClr val="002060"/>
              </a:solidFill>
              <a:latin typeface="Cambria" pitchFamily="18" charset="0"/>
              <a:ea typeface="Cambria" pitchFamily="18" charset="0"/>
            </a:endParaRPr>
          </a:p>
        </p:txBody>
      </p:sp>
    </p:spTree>
    <p:extLst>
      <p:ext uri="{BB962C8B-B14F-4D97-AF65-F5344CB8AC3E}">
        <p14:creationId xmlns:p14="http://schemas.microsoft.com/office/powerpoint/2010/main" val="300039307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528" y="1700808"/>
            <a:ext cx="2160240" cy="639762"/>
          </a:xfrm>
        </p:spPr>
        <p:txBody>
          <a:bodyPr>
            <a:normAutofit fontScale="90000"/>
          </a:bodyPr>
          <a:lstStyle/>
          <a:p>
            <a:pPr algn="l">
              <a:lnSpc>
                <a:spcPct val="90000"/>
              </a:lnSpc>
            </a:pPr>
            <a:r>
              <a:rPr lang="en-US" dirty="0" smtClean="0">
                <a:solidFill>
                  <a:srgbClr val="002060"/>
                </a:solidFill>
                <a:latin typeface="Cambria" pitchFamily="18" charset="0"/>
                <a:ea typeface="Cambria" pitchFamily="18" charset="0"/>
                <a:cs typeface="Arial" pitchFamily="34" charset="0"/>
              </a:rPr>
              <a:t>DTP</a:t>
            </a:r>
            <a:endParaRPr lang="en-US" dirty="0">
              <a:solidFill>
                <a:srgbClr val="002060"/>
              </a:solidFill>
              <a:latin typeface="Cambria" pitchFamily="18" charset="0"/>
              <a:ea typeface="Cambria" pitchFamily="18" charset="0"/>
              <a:cs typeface="Arial" pitchFamily="34" charset="0"/>
            </a:endParaRPr>
          </a:p>
        </p:txBody>
      </p:sp>
      <p:pic>
        <p:nvPicPr>
          <p:cNvPr id="13314" name="Picture 2"/>
          <p:cNvPicPr>
            <a:picLocks noGrp="1" noChangeAspect="1" noChangeArrowheads="1"/>
          </p:cNvPicPr>
          <p:nvPr>
            <p:ph sz="quarter" idx="1"/>
          </p:nvPr>
        </p:nvPicPr>
        <p:blipFill>
          <a:blip r:embed="rId2">
            <a:clrChange>
              <a:clrFrom>
                <a:srgbClr val="FCFCFC"/>
              </a:clrFrom>
              <a:clrTo>
                <a:srgbClr val="FCFCFC">
                  <a:alpha val="0"/>
                </a:srgbClr>
              </a:clrTo>
            </a:clrChange>
            <a:extLst>
              <a:ext uri="{BEBA8EAE-BF5A-486C-A8C5-ECC9F3942E4B}">
                <a14:imgProps xmlns:a14="http://schemas.microsoft.com/office/drawing/2010/main">
                  <a14:imgLayer r:embed="rId3">
                    <a14:imgEffect>
                      <a14:sharpenSoften amount="50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1677913" y="1038625"/>
            <a:ext cx="6782519" cy="4048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2"/>
          <p:cNvPicPr>
            <a:picLocks noChangeAspect="1" noChangeArrowheads="1"/>
          </p:cNvPicPr>
          <p:nvPr/>
        </p:nvPicPr>
        <p:blipFill>
          <a:blip r:embed="rId4">
            <a:clrChange>
              <a:clrFrom>
                <a:srgbClr val="F8F8F8"/>
              </a:clrFrom>
              <a:clrTo>
                <a:srgbClr val="F8F8F8">
                  <a:alpha val="0"/>
                </a:srgbClr>
              </a:clrTo>
            </a:clrChange>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581469" y="5052088"/>
            <a:ext cx="8166995" cy="1472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963415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15616" y="1196752"/>
            <a:ext cx="4392488" cy="639762"/>
          </a:xfrm>
        </p:spPr>
        <p:txBody>
          <a:bodyPr>
            <a:normAutofit fontScale="90000"/>
          </a:bodyPr>
          <a:lstStyle/>
          <a:p>
            <a:pPr algn="l"/>
            <a:r>
              <a:rPr lang="en-US" dirty="0">
                <a:solidFill>
                  <a:srgbClr val="002060"/>
                </a:solidFill>
                <a:latin typeface="Cambria" pitchFamily="18" charset="0"/>
                <a:ea typeface="Cambria" pitchFamily="18" charset="0"/>
              </a:rPr>
              <a:t>Primer </a:t>
            </a:r>
            <a:r>
              <a:rPr lang="en-US" dirty="0" smtClean="0">
                <a:solidFill>
                  <a:srgbClr val="002060"/>
                </a:solidFill>
                <a:latin typeface="Cambria" pitchFamily="18" charset="0"/>
                <a:ea typeface="Cambria" pitchFamily="18" charset="0"/>
              </a:rPr>
              <a:t>DTP</a:t>
            </a:r>
            <a:endParaRPr lang="en-US" dirty="0">
              <a:solidFill>
                <a:srgbClr val="002060"/>
              </a:solidFill>
              <a:latin typeface="Cambria" pitchFamily="18" charset="0"/>
              <a:ea typeface="Cambria" pitchFamily="18" charset="0"/>
            </a:endParaRPr>
          </a:p>
        </p:txBody>
      </p:sp>
      <p:pic>
        <p:nvPicPr>
          <p:cNvPr id="15362" name="Picture 2"/>
          <p:cNvPicPr>
            <a:picLocks noGrp="1" noChangeAspect="1" noChangeArrowheads="1"/>
          </p:cNvPicPr>
          <p:nvPr>
            <p:ph sz="quarter" idx="1"/>
          </p:nvPr>
        </p:nvPicPr>
        <p:blipFill>
          <a:blip r:embed="rId2">
            <a:clrChange>
              <a:clrFrom>
                <a:srgbClr val="F8F8F8"/>
              </a:clrFrom>
              <a:clrTo>
                <a:srgbClr val="F8F8F8">
                  <a:alpha val="0"/>
                </a:srgbClr>
              </a:clrTo>
            </a:clrChange>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514672" y="1988840"/>
            <a:ext cx="8305800" cy="45161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2337369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2"/>
          <p:cNvSpPr>
            <a:spLocks noGrp="1"/>
          </p:cNvSpPr>
          <p:nvPr>
            <p:ph type="subTitle" idx="1"/>
          </p:nvPr>
        </p:nvSpPr>
        <p:spPr>
          <a:xfrm>
            <a:off x="496338" y="1052736"/>
            <a:ext cx="8283988" cy="1656184"/>
          </a:xfrm>
        </p:spPr>
        <p:txBody>
          <a:bodyPr>
            <a:normAutofit fontScale="92500" lnSpcReduction="20000"/>
          </a:bodyPr>
          <a:lstStyle/>
          <a:p>
            <a:pPr algn="l"/>
            <a:r>
              <a:rPr lang="sr-Latn-RS" sz="2400" b="1" dirty="0">
                <a:solidFill>
                  <a:schemeClr val="tx2"/>
                </a:solidFill>
                <a:latin typeface="Cambria" pitchFamily="18" charset="0"/>
              </a:rPr>
              <a:t>DTP – Opis osnovnih funkcija jednog Video-kluba</a:t>
            </a:r>
          </a:p>
          <a:p>
            <a:pPr marL="342900" indent="-342900" algn="l">
              <a:buFont typeface="Arial" panose="020B0604020202020204" pitchFamily="34" charset="0"/>
              <a:buChar char="•"/>
            </a:pPr>
            <a:r>
              <a:rPr lang="sr-Latn-RS" sz="2400" dirty="0">
                <a:solidFill>
                  <a:schemeClr val="tx2"/>
                </a:solidFill>
                <a:latin typeface="Cambria" pitchFamily="18" charset="0"/>
              </a:rPr>
              <a:t>Da li se na prvi pogled dijagram čini razumljivim?</a:t>
            </a:r>
          </a:p>
          <a:p>
            <a:pPr marL="342900" indent="-342900" algn="l">
              <a:buFont typeface="Arial" panose="020B0604020202020204" pitchFamily="34" charset="0"/>
              <a:buChar char="•"/>
            </a:pPr>
            <a:r>
              <a:rPr lang="sr-Latn-RS" sz="2400" dirty="0">
                <a:solidFill>
                  <a:schemeClr val="tx2"/>
                </a:solidFill>
                <a:latin typeface="Cambria" pitchFamily="18" charset="0"/>
              </a:rPr>
              <a:t>Da li je notacija očigledna i jednostavna?</a:t>
            </a:r>
          </a:p>
          <a:p>
            <a:pPr marL="342900" indent="-342900" algn="l">
              <a:buFont typeface="Arial" panose="020B0604020202020204" pitchFamily="34" charset="0"/>
              <a:buChar char="•"/>
            </a:pPr>
            <a:r>
              <a:rPr lang="sr-Latn-RS" sz="2400" dirty="0">
                <a:solidFill>
                  <a:schemeClr val="tx2"/>
                </a:solidFill>
                <a:latin typeface="Cambria" pitchFamily="18" charset="0"/>
              </a:rPr>
              <a:t>Da li se intuitivno prepoznaje šta su funkcije, šta tokovi podataka, a šta skladišta i intefejsi?</a:t>
            </a:r>
            <a:endParaRPr lang="en-US" sz="2400" dirty="0">
              <a:solidFill>
                <a:schemeClr val="tx2"/>
              </a:solidFill>
              <a:latin typeface="Cambria" pitchFamily="18" charset="0"/>
            </a:endParaRPr>
          </a:p>
        </p:txBody>
      </p:sp>
      <p:pic>
        <p:nvPicPr>
          <p:cNvPr id="6" name="Picture 5">
            <a:extLst>
              <a:ext uri="{FF2B5EF4-FFF2-40B4-BE49-F238E27FC236}">
                <a16:creationId xmlns="" xmlns:a16="http://schemas.microsoft.com/office/drawing/2014/main" id="{5F075B49-4021-49B2-A88E-0BC2403698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4986" y="2708920"/>
            <a:ext cx="8586692" cy="3858900"/>
          </a:xfrm>
          <a:prstGeom prst="rect">
            <a:avLst/>
          </a:prstGeom>
        </p:spPr>
      </p:pic>
    </p:spTree>
    <p:extLst>
      <p:ext uri="{BB962C8B-B14F-4D97-AF65-F5344CB8AC3E}">
        <p14:creationId xmlns:p14="http://schemas.microsoft.com/office/powerpoint/2010/main" val="11169834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2"/>
          <p:cNvSpPr>
            <a:spLocks noGrp="1"/>
          </p:cNvSpPr>
          <p:nvPr>
            <p:ph type="subTitle" idx="1"/>
          </p:nvPr>
        </p:nvSpPr>
        <p:spPr>
          <a:xfrm>
            <a:off x="430006" y="1412776"/>
            <a:ext cx="8283988" cy="4356484"/>
          </a:xfrm>
        </p:spPr>
        <p:txBody>
          <a:bodyPr>
            <a:normAutofit/>
          </a:bodyPr>
          <a:lstStyle/>
          <a:p>
            <a:pPr algn="l"/>
            <a:r>
              <a:rPr lang="sr-Latn-RS" sz="2400" b="1" dirty="0">
                <a:solidFill>
                  <a:schemeClr val="tx2"/>
                </a:solidFill>
                <a:latin typeface="Cambria" pitchFamily="18" charset="0"/>
              </a:rPr>
              <a:t>DTP – Opis osnovnih funkcija jednog Video-kluba</a:t>
            </a:r>
          </a:p>
          <a:p>
            <a:pPr algn="l"/>
            <a:endParaRPr lang="sr-Latn-RS" sz="2400" b="1" dirty="0">
              <a:solidFill>
                <a:schemeClr val="tx2"/>
              </a:solidFill>
              <a:latin typeface="Cambria" pitchFamily="18" charset="0"/>
            </a:endParaRPr>
          </a:p>
          <a:p>
            <a:pPr algn="l"/>
            <a:r>
              <a:rPr lang="sr-Latn-RS" sz="2400" dirty="0">
                <a:solidFill>
                  <a:schemeClr val="tx2"/>
                </a:solidFill>
                <a:latin typeface="Cambria" pitchFamily="18" charset="0"/>
              </a:rPr>
              <a:t>Jednostavnost u prikazu i intuitivnost u razumevanju predstavljaju veoma važnu karakteristiku DTP-a.</a:t>
            </a:r>
          </a:p>
          <a:p>
            <a:pPr algn="l"/>
            <a:endParaRPr lang="sr-Latn-RS" sz="2400" dirty="0">
              <a:solidFill>
                <a:schemeClr val="tx2"/>
              </a:solidFill>
              <a:latin typeface="Cambria" pitchFamily="18" charset="0"/>
            </a:endParaRPr>
          </a:p>
          <a:p>
            <a:pPr algn="l"/>
            <a:r>
              <a:rPr lang="sr-Latn-RS" sz="2400" b="1" dirty="0">
                <a:solidFill>
                  <a:schemeClr val="tx2"/>
                </a:solidFill>
                <a:latin typeface="Cambria" pitchFamily="18" charset="0"/>
              </a:rPr>
              <a:t>Kome su dijagrami uopšte namenjeni? </a:t>
            </a:r>
          </a:p>
          <a:p>
            <a:pPr algn="l"/>
            <a:r>
              <a:rPr lang="sr-Latn-RS" sz="2400" dirty="0">
                <a:solidFill>
                  <a:schemeClr val="tx2"/>
                </a:solidFill>
                <a:latin typeface="Cambria" pitchFamily="18" charset="0"/>
              </a:rPr>
              <a:t>- Ne samo sistem analitičaru ili projektantu IS, nego i krajnjem korisniku, neinformatičaru, koje treba da da ocenu o tome da li su njegovi zahtevi na adekvatan način analizirani i izmodelovani.</a:t>
            </a:r>
          </a:p>
        </p:txBody>
      </p:sp>
    </p:spTree>
    <p:extLst>
      <p:ext uri="{BB962C8B-B14F-4D97-AF65-F5344CB8AC3E}">
        <p14:creationId xmlns:p14="http://schemas.microsoft.com/office/powerpoint/2010/main" val="59973795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1022920" y="2348880"/>
            <a:ext cx="7437512" cy="3528392"/>
          </a:xfrm>
        </p:spPr>
        <p:txBody>
          <a:bodyPr>
            <a:normAutofit/>
          </a:bodyPr>
          <a:lstStyle/>
          <a:p>
            <a:pPr marL="0" indent="0">
              <a:lnSpc>
                <a:spcPct val="90000"/>
              </a:lnSpc>
              <a:spcBef>
                <a:spcPts val="1200"/>
              </a:spcBef>
              <a:buNone/>
            </a:pPr>
            <a:r>
              <a:rPr lang="vi-VN" sz="2400" dirty="0" smtClean="0">
                <a:solidFill>
                  <a:srgbClr val="002060"/>
                </a:solidFill>
                <a:latin typeface="Cambria" pitchFamily="18" charset="0"/>
                <a:ea typeface="Cambria" pitchFamily="18" charset="0"/>
                <a:cs typeface="Arial" pitchFamily="34" charset="0"/>
              </a:rPr>
              <a:t>Na </a:t>
            </a:r>
            <a:r>
              <a:rPr lang="vi-VN" sz="2400" dirty="0">
                <a:solidFill>
                  <a:srgbClr val="002060"/>
                </a:solidFill>
                <a:latin typeface="Cambria" pitchFamily="18" charset="0"/>
                <a:ea typeface="Cambria" pitchFamily="18" charset="0"/>
                <a:cs typeface="Arial" pitchFamily="34" charset="0"/>
              </a:rPr>
              <a:t>najvišem nivou je </a:t>
            </a:r>
            <a:r>
              <a:rPr lang="vi-VN" sz="2400" b="1" dirty="0">
                <a:solidFill>
                  <a:srgbClr val="002060"/>
                </a:solidFill>
                <a:latin typeface="Cambria" pitchFamily="18" charset="0"/>
                <a:ea typeface="Cambria" pitchFamily="18" charset="0"/>
                <a:cs typeface="Arial" pitchFamily="34" charset="0"/>
              </a:rPr>
              <a:t>dijagram konteksta </a:t>
            </a:r>
            <a:r>
              <a:rPr lang="vi-VN" sz="2400" dirty="0">
                <a:solidFill>
                  <a:srgbClr val="002060"/>
                </a:solidFill>
                <a:latin typeface="Cambria" pitchFamily="18" charset="0"/>
                <a:ea typeface="Cambria" pitchFamily="18" charset="0"/>
                <a:cs typeface="Arial" pitchFamily="34" charset="0"/>
              </a:rPr>
              <a:t>(jedan proces koji predstavlja ceo sistem, interfejse i odgovarajuće tokove podataka između sistema i interfejsa; </a:t>
            </a:r>
          </a:p>
          <a:p>
            <a:pPr>
              <a:lnSpc>
                <a:spcPct val="90000"/>
              </a:lnSpc>
              <a:spcBef>
                <a:spcPts val="1200"/>
              </a:spcBef>
            </a:pPr>
            <a:endParaRPr lang="sr-Latn-RS" sz="2400" dirty="0" smtClean="0">
              <a:solidFill>
                <a:srgbClr val="002060"/>
              </a:solidFill>
              <a:latin typeface="Cambria" pitchFamily="18" charset="0"/>
              <a:ea typeface="Cambria" pitchFamily="18" charset="0"/>
              <a:cs typeface="Arial" pitchFamily="34" charset="0"/>
            </a:endParaRPr>
          </a:p>
          <a:p>
            <a:pPr>
              <a:lnSpc>
                <a:spcPct val="90000"/>
              </a:lnSpc>
              <a:spcBef>
                <a:spcPts val="1200"/>
              </a:spcBef>
            </a:pPr>
            <a:endParaRPr lang="sr-Latn-RS" sz="2400" dirty="0" smtClean="0">
              <a:solidFill>
                <a:srgbClr val="002060"/>
              </a:solidFill>
              <a:latin typeface="Cambria" pitchFamily="18" charset="0"/>
              <a:ea typeface="Cambria" pitchFamily="18" charset="0"/>
              <a:cs typeface="Arial" pitchFamily="34" charset="0"/>
            </a:endParaRPr>
          </a:p>
          <a:p>
            <a:pPr>
              <a:lnSpc>
                <a:spcPct val="90000"/>
              </a:lnSpc>
              <a:spcBef>
                <a:spcPts val="1200"/>
              </a:spcBef>
            </a:pPr>
            <a:endParaRPr lang="sr-Latn-RS" sz="2400" dirty="0" smtClean="0">
              <a:solidFill>
                <a:srgbClr val="002060"/>
              </a:solidFill>
              <a:latin typeface="Cambria" pitchFamily="18" charset="0"/>
              <a:ea typeface="Cambria" pitchFamily="18" charset="0"/>
              <a:cs typeface="Arial" pitchFamily="34" charset="0"/>
            </a:endParaRPr>
          </a:p>
          <a:p>
            <a:pPr>
              <a:lnSpc>
                <a:spcPct val="90000"/>
              </a:lnSpc>
              <a:spcBef>
                <a:spcPts val="1200"/>
              </a:spcBef>
            </a:pPr>
            <a:endParaRPr lang="sr-Latn-RS" sz="2400" dirty="0">
              <a:solidFill>
                <a:srgbClr val="002060"/>
              </a:solidFill>
              <a:latin typeface="Cambria" pitchFamily="18" charset="0"/>
              <a:ea typeface="Cambria" pitchFamily="18" charset="0"/>
              <a:cs typeface="Arial" pitchFamily="34" charset="0"/>
            </a:endParaRPr>
          </a:p>
        </p:txBody>
      </p:sp>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7704" y="3933056"/>
            <a:ext cx="5936339" cy="16105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1060510" y="1268760"/>
            <a:ext cx="4231569" cy="646331"/>
          </a:xfrm>
          <a:prstGeom prst="rect">
            <a:avLst/>
          </a:prstGeom>
          <a:noFill/>
        </p:spPr>
        <p:txBody>
          <a:bodyPr wrap="square" rtlCol="0">
            <a:spAutoFit/>
          </a:bodyPr>
          <a:lstStyle/>
          <a:p>
            <a:r>
              <a:rPr lang="en-US" sz="3600" dirty="0" err="1" smtClean="0">
                <a:solidFill>
                  <a:srgbClr val="002060"/>
                </a:solidFill>
                <a:latin typeface="Cambria" pitchFamily="18" charset="0"/>
                <a:ea typeface="Cambria" pitchFamily="18" charset="0"/>
              </a:rPr>
              <a:t>Dijagram</a:t>
            </a:r>
            <a:r>
              <a:rPr lang="en-US" sz="3600" dirty="0" smtClean="0">
                <a:solidFill>
                  <a:srgbClr val="002060"/>
                </a:solidFill>
                <a:latin typeface="Cambria" pitchFamily="18" charset="0"/>
                <a:ea typeface="Cambria" pitchFamily="18" charset="0"/>
              </a:rPr>
              <a:t> </a:t>
            </a:r>
            <a:r>
              <a:rPr lang="en-US" sz="3600" dirty="0" err="1" smtClean="0">
                <a:solidFill>
                  <a:srgbClr val="002060"/>
                </a:solidFill>
                <a:latin typeface="Cambria" pitchFamily="18" charset="0"/>
                <a:ea typeface="Cambria" pitchFamily="18" charset="0"/>
              </a:rPr>
              <a:t>konteksta</a:t>
            </a:r>
            <a:endParaRPr lang="en-US" sz="3600" dirty="0">
              <a:solidFill>
                <a:srgbClr val="002060"/>
              </a:solidFill>
              <a:latin typeface="Cambria" pitchFamily="18" charset="0"/>
              <a:ea typeface="Cambria" pitchFamily="18" charset="0"/>
            </a:endParaRPr>
          </a:p>
        </p:txBody>
      </p:sp>
    </p:spTree>
    <p:extLst>
      <p:ext uri="{BB962C8B-B14F-4D97-AF65-F5344CB8AC3E}">
        <p14:creationId xmlns:p14="http://schemas.microsoft.com/office/powerpoint/2010/main" val="193783248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827584" y="2492896"/>
            <a:ext cx="7488832" cy="3816424"/>
          </a:xfrm>
        </p:spPr>
        <p:txBody>
          <a:bodyPr>
            <a:normAutofit lnSpcReduction="10000"/>
          </a:bodyPr>
          <a:lstStyle/>
          <a:p>
            <a:pPr>
              <a:lnSpc>
                <a:spcPct val="90000"/>
              </a:lnSpc>
              <a:spcBef>
                <a:spcPts val="0"/>
              </a:spcBef>
            </a:pPr>
            <a:r>
              <a:rPr lang="en-US" sz="2400" dirty="0" smtClean="0">
                <a:solidFill>
                  <a:srgbClr val="002060"/>
                </a:solidFill>
                <a:latin typeface="Cambria" pitchFamily="18" charset="0"/>
                <a:ea typeface="Cambria" pitchFamily="18" charset="0"/>
                <a:cs typeface="Arial" pitchFamily="34" charset="0"/>
              </a:rPr>
              <a:t>Na </a:t>
            </a:r>
            <a:r>
              <a:rPr lang="en-US" sz="2400" dirty="0" err="1">
                <a:solidFill>
                  <a:srgbClr val="002060"/>
                </a:solidFill>
                <a:latin typeface="Cambria" pitchFamily="18" charset="0"/>
                <a:ea typeface="Cambria" pitchFamily="18" charset="0"/>
                <a:cs typeface="Arial" pitchFamily="34" charset="0"/>
              </a:rPr>
              <a:t>prvom</a:t>
            </a:r>
            <a:r>
              <a:rPr lang="en-US" sz="2400" dirty="0">
                <a:solidFill>
                  <a:srgbClr val="002060"/>
                </a:solidFill>
                <a:latin typeface="Cambria" pitchFamily="18" charset="0"/>
                <a:ea typeface="Cambria" pitchFamily="18" charset="0"/>
                <a:cs typeface="Arial" pitchFamily="34" charset="0"/>
              </a:rPr>
              <a:t> </a:t>
            </a:r>
            <a:r>
              <a:rPr lang="en-US" sz="2400" dirty="0" err="1">
                <a:solidFill>
                  <a:srgbClr val="002060"/>
                </a:solidFill>
                <a:latin typeface="Cambria" pitchFamily="18" charset="0"/>
                <a:ea typeface="Cambria" pitchFamily="18" charset="0"/>
                <a:cs typeface="Arial" pitchFamily="34" charset="0"/>
              </a:rPr>
              <a:t>nivou</a:t>
            </a:r>
            <a:r>
              <a:rPr lang="en-US" sz="2400" dirty="0">
                <a:solidFill>
                  <a:srgbClr val="002060"/>
                </a:solidFill>
                <a:latin typeface="Cambria" pitchFamily="18" charset="0"/>
                <a:ea typeface="Cambria" pitchFamily="18" charset="0"/>
                <a:cs typeface="Arial" pitchFamily="34" charset="0"/>
              </a:rPr>
              <a:t> </a:t>
            </a:r>
            <a:r>
              <a:rPr lang="en-US" sz="2400" dirty="0" err="1">
                <a:solidFill>
                  <a:srgbClr val="002060"/>
                </a:solidFill>
                <a:latin typeface="Cambria" pitchFamily="18" charset="0"/>
                <a:ea typeface="Cambria" pitchFamily="18" charset="0"/>
                <a:cs typeface="Arial" pitchFamily="34" charset="0"/>
              </a:rPr>
              <a:t>dekompozicije</a:t>
            </a:r>
            <a:r>
              <a:rPr lang="en-US" sz="2400" dirty="0">
                <a:solidFill>
                  <a:srgbClr val="002060"/>
                </a:solidFill>
                <a:latin typeface="Cambria" pitchFamily="18" charset="0"/>
                <a:ea typeface="Cambria" pitchFamily="18" charset="0"/>
                <a:cs typeface="Arial" pitchFamily="34" charset="0"/>
              </a:rPr>
              <a:t> je </a:t>
            </a:r>
            <a:r>
              <a:rPr lang="en-US" sz="2400" b="1" dirty="0" err="1">
                <a:solidFill>
                  <a:srgbClr val="002060"/>
                </a:solidFill>
                <a:latin typeface="Cambria" pitchFamily="18" charset="0"/>
                <a:ea typeface="Cambria" pitchFamily="18" charset="0"/>
                <a:cs typeface="Arial" pitchFamily="34" charset="0"/>
              </a:rPr>
              <a:t>dijagram</a:t>
            </a:r>
            <a:r>
              <a:rPr lang="en-US" sz="2400" b="1" dirty="0">
                <a:solidFill>
                  <a:srgbClr val="002060"/>
                </a:solidFill>
                <a:latin typeface="Cambria" pitchFamily="18" charset="0"/>
                <a:ea typeface="Cambria" pitchFamily="18" charset="0"/>
                <a:cs typeface="Arial" pitchFamily="34" charset="0"/>
              </a:rPr>
              <a:t> </a:t>
            </a:r>
            <a:r>
              <a:rPr lang="en-US" sz="2400" b="1" dirty="0" err="1">
                <a:solidFill>
                  <a:srgbClr val="002060"/>
                </a:solidFill>
                <a:latin typeface="Cambria" pitchFamily="18" charset="0"/>
                <a:ea typeface="Cambria" pitchFamily="18" charset="0"/>
                <a:cs typeface="Arial" pitchFamily="34" charset="0"/>
              </a:rPr>
              <a:t>prvog</a:t>
            </a:r>
            <a:r>
              <a:rPr lang="en-US" sz="2400" b="1" dirty="0">
                <a:solidFill>
                  <a:srgbClr val="002060"/>
                </a:solidFill>
                <a:latin typeface="Cambria" pitchFamily="18" charset="0"/>
                <a:ea typeface="Cambria" pitchFamily="18" charset="0"/>
                <a:cs typeface="Arial" pitchFamily="34" charset="0"/>
              </a:rPr>
              <a:t> </a:t>
            </a:r>
            <a:r>
              <a:rPr lang="en-US" sz="2400" b="1" dirty="0" err="1">
                <a:solidFill>
                  <a:srgbClr val="002060"/>
                </a:solidFill>
                <a:latin typeface="Cambria" pitchFamily="18" charset="0"/>
                <a:ea typeface="Cambria" pitchFamily="18" charset="0"/>
                <a:cs typeface="Arial" pitchFamily="34" charset="0"/>
              </a:rPr>
              <a:t>nivoa</a:t>
            </a:r>
            <a:r>
              <a:rPr lang="en-US" sz="2400" b="1" dirty="0">
                <a:solidFill>
                  <a:srgbClr val="002060"/>
                </a:solidFill>
                <a:latin typeface="Cambria" pitchFamily="18" charset="0"/>
                <a:ea typeface="Cambria" pitchFamily="18" charset="0"/>
                <a:cs typeface="Arial" pitchFamily="34" charset="0"/>
              </a:rPr>
              <a:t> </a:t>
            </a:r>
            <a:r>
              <a:rPr lang="en-US" sz="2400" dirty="0">
                <a:solidFill>
                  <a:srgbClr val="002060"/>
                </a:solidFill>
                <a:latin typeface="Cambria" pitchFamily="18" charset="0"/>
                <a:ea typeface="Cambria" pitchFamily="18" charset="0"/>
                <a:cs typeface="Arial" pitchFamily="34" charset="0"/>
              </a:rPr>
              <a:t>(</a:t>
            </a:r>
            <a:r>
              <a:rPr lang="en-US" sz="2400" dirty="0" err="1">
                <a:solidFill>
                  <a:srgbClr val="002060"/>
                </a:solidFill>
                <a:latin typeface="Cambria" pitchFamily="18" charset="0"/>
                <a:ea typeface="Cambria" pitchFamily="18" charset="0"/>
                <a:cs typeface="Arial" pitchFamily="34" charset="0"/>
              </a:rPr>
              <a:t>tzv</a:t>
            </a:r>
            <a:r>
              <a:rPr lang="en-US" sz="2400" dirty="0">
                <a:solidFill>
                  <a:srgbClr val="002060"/>
                </a:solidFill>
                <a:latin typeface="Cambria" pitchFamily="18" charset="0"/>
                <a:ea typeface="Cambria" pitchFamily="18" charset="0"/>
                <a:cs typeface="Arial" pitchFamily="34" charset="0"/>
              </a:rPr>
              <a:t>. Root </a:t>
            </a:r>
            <a:r>
              <a:rPr lang="en-US" sz="2400" dirty="0" err="1">
                <a:solidFill>
                  <a:srgbClr val="002060"/>
                </a:solidFill>
                <a:latin typeface="Cambria" pitchFamily="18" charset="0"/>
                <a:ea typeface="Cambria" pitchFamily="18" charset="0"/>
                <a:cs typeface="Arial" pitchFamily="34" charset="0"/>
              </a:rPr>
              <a:t>ili</a:t>
            </a:r>
            <a:r>
              <a:rPr lang="en-US" sz="2400" dirty="0">
                <a:solidFill>
                  <a:srgbClr val="002060"/>
                </a:solidFill>
                <a:latin typeface="Cambria" pitchFamily="18" charset="0"/>
                <a:ea typeface="Cambria" pitchFamily="18" charset="0"/>
                <a:cs typeface="Arial" pitchFamily="34" charset="0"/>
              </a:rPr>
              <a:t> </a:t>
            </a:r>
            <a:r>
              <a:rPr lang="en-US" sz="2400" dirty="0" err="1">
                <a:solidFill>
                  <a:srgbClr val="002060"/>
                </a:solidFill>
                <a:latin typeface="Cambria" pitchFamily="18" charset="0"/>
                <a:ea typeface="Cambria" pitchFamily="18" charset="0"/>
                <a:cs typeface="Arial" pitchFamily="34" charset="0"/>
              </a:rPr>
              <a:t>korenski</a:t>
            </a:r>
            <a:r>
              <a:rPr lang="en-US" sz="2400" dirty="0">
                <a:solidFill>
                  <a:srgbClr val="002060"/>
                </a:solidFill>
                <a:latin typeface="Cambria" pitchFamily="18" charset="0"/>
                <a:ea typeface="Cambria" pitchFamily="18" charset="0"/>
                <a:cs typeface="Arial" pitchFamily="34" charset="0"/>
              </a:rPr>
              <a:t> </a:t>
            </a:r>
            <a:r>
              <a:rPr lang="en-US" sz="2400" dirty="0" err="1">
                <a:solidFill>
                  <a:srgbClr val="002060"/>
                </a:solidFill>
                <a:latin typeface="Cambria" pitchFamily="18" charset="0"/>
                <a:ea typeface="Cambria" pitchFamily="18" charset="0"/>
                <a:cs typeface="Arial" pitchFamily="34" charset="0"/>
              </a:rPr>
              <a:t>dijagram</a:t>
            </a:r>
            <a:r>
              <a:rPr lang="en-US" sz="2400" dirty="0">
                <a:solidFill>
                  <a:srgbClr val="002060"/>
                </a:solidFill>
                <a:latin typeface="Cambria" pitchFamily="18" charset="0"/>
                <a:ea typeface="Cambria" pitchFamily="18" charset="0"/>
                <a:cs typeface="Arial" pitchFamily="34" charset="0"/>
              </a:rPr>
              <a:t> – </a:t>
            </a:r>
            <a:r>
              <a:rPr lang="en-US" sz="2400" dirty="0" err="1">
                <a:solidFill>
                  <a:srgbClr val="002060"/>
                </a:solidFill>
                <a:latin typeface="Cambria" pitchFamily="18" charset="0"/>
                <a:ea typeface="Cambria" pitchFamily="18" charset="0"/>
                <a:cs typeface="Arial" pitchFamily="34" charset="0"/>
              </a:rPr>
              <a:t>dekompozicija</a:t>
            </a:r>
            <a:r>
              <a:rPr lang="en-US" sz="2400" dirty="0">
                <a:solidFill>
                  <a:srgbClr val="002060"/>
                </a:solidFill>
                <a:latin typeface="Cambria" pitchFamily="18" charset="0"/>
                <a:ea typeface="Cambria" pitchFamily="18" charset="0"/>
                <a:cs typeface="Arial" pitchFamily="34" charset="0"/>
              </a:rPr>
              <a:t> </a:t>
            </a:r>
            <a:r>
              <a:rPr lang="en-US" sz="2400" dirty="0" err="1">
                <a:solidFill>
                  <a:srgbClr val="002060"/>
                </a:solidFill>
                <a:latin typeface="Cambria" pitchFamily="18" charset="0"/>
                <a:ea typeface="Cambria" pitchFamily="18" charset="0"/>
                <a:cs typeface="Arial" pitchFamily="34" charset="0"/>
              </a:rPr>
              <a:t>dijagrama</a:t>
            </a:r>
            <a:r>
              <a:rPr lang="en-US" sz="2400" dirty="0">
                <a:solidFill>
                  <a:srgbClr val="002060"/>
                </a:solidFill>
                <a:latin typeface="Cambria" pitchFamily="18" charset="0"/>
                <a:ea typeface="Cambria" pitchFamily="18" charset="0"/>
                <a:cs typeface="Arial" pitchFamily="34" charset="0"/>
              </a:rPr>
              <a:t> </a:t>
            </a:r>
            <a:r>
              <a:rPr lang="en-US" sz="2400" dirty="0" err="1">
                <a:solidFill>
                  <a:srgbClr val="002060"/>
                </a:solidFill>
                <a:latin typeface="Cambria" pitchFamily="18" charset="0"/>
                <a:ea typeface="Cambria" pitchFamily="18" charset="0"/>
                <a:cs typeface="Arial" pitchFamily="34" charset="0"/>
              </a:rPr>
              <a:t>konteksta</a:t>
            </a:r>
            <a:r>
              <a:rPr lang="en-US" sz="2400" dirty="0">
                <a:solidFill>
                  <a:srgbClr val="002060"/>
                </a:solidFill>
                <a:latin typeface="Cambria" pitchFamily="18" charset="0"/>
                <a:ea typeface="Cambria" pitchFamily="18" charset="0"/>
                <a:cs typeface="Arial" pitchFamily="34" charset="0"/>
              </a:rPr>
              <a:t> </a:t>
            </a:r>
            <a:r>
              <a:rPr lang="en-US" sz="2400" dirty="0" err="1">
                <a:solidFill>
                  <a:srgbClr val="002060"/>
                </a:solidFill>
                <a:latin typeface="Cambria" pitchFamily="18" charset="0"/>
                <a:ea typeface="Cambria" pitchFamily="18" charset="0"/>
                <a:cs typeface="Arial" pitchFamily="34" charset="0"/>
              </a:rPr>
              <a:t>na</a:t>
            </a:r>
            <a:r>
              <a:rPr lang="en-US" sz="2400" dirty="0">
                <a:solidFill>
                  <a:srgbClr val="002060"/>
                </a:solidFill>
                <a:latin typeface="Cambria" pitchFamily="18" charset="0"/>
                <a:ea typeface="Cambria" pitchFamily="18" charset="0"/>
                <a:cs typeface="Arial" pitchFamily="34" charset="0"/>
              </a:rPr>
              <a:t> </a:t>
            </a:r>
            <a:r>
              <a:rPr lang="en-US" sz="2400" dirty="0" err="1">
                <a:solidFill>
                  <a:srgbClr val="002060"/>
                </a:solidFill>
                <a:latin typeface="Cambria" pitchFamily="18" charset="0"/>
                <a:ea typeface="Cambria" pitchFamily="18" charset="0"/>
                <a:cs typeface="Arial" pitchFamily="34" charset="0"/>
              </a:rPr>
              <a:t>osnovne</a:t>
            </a:r>
            <a:r>
              <a:rPr lang="en-US" sz="2400" dirty="0">
                <a:solidFill>
                  <a:srgbClr val="002060"/>
                </a:solidFill>
                <a:latin typeface="Cambria" pitchFamily="18" charset="0"/>
                <a:ea typeface="Cambria" pitchFamily="18" charset="0"/>
                <a:cs typeface="Arial" pitchFamily="34" charset="0"/>
              </a:rPr>
              <a:t> </a:t>
            </a:r>
            <a:r>
              <a:rPr lang="en-US" sz="2400" dirty="0" err="1">
                <a:solidFill>
                  <a:srgbClr val="002060"/>
                </a:solidFill>
                <a:latin typeface="Cambria" pitchFamily="18" charset="0"/>
                <a:ea typeface="Cambria" pitchFamily="18" charset="0"/>
                <a:cs typeface="Arial" pitchFamily="34" charset="0"/>
              </a:rPr>
              <a:t>procese</a:t>
            </a:r>
            <a:r>
              <a:rPr lang="en-US" sz="2400" dirty="0">
                <a:solidFill>
                  <a:srgbClr val="002060"/>
                </a:solidFill>
                <a:latin typeface="Cambria" pitchFamily="18" charset="0"/>
                <a:ea typeface="Cambria" pitchFamily="18" charset="0"/>
                <a:cs typeface="Arial" pitchFamily="34" charset="0"/>
              </a:rPr>
              <a:t>); </a:t>
            </a:r>
          </a:p>
          <a:p>
            <a:pPr>
              <a:lnSpc>
                <a:spcPct val="90000"/>
              </a:lnSpc>
              <a:spcBef>
                <a:spcPts val="1200"/>
              </a:spcBef>
            </a:pPr>
            <a:r>
              <a:rPr lang="en-US" sz="2400" dirty="0" err="1" smtClean="0">
                <a:solidFill>
                  <a:srgbClr val="002060"/>
                </a:solidFill>
                <a:latin typeface="Cambria" pitchFamily="18" charset="0"/>
                <a:ea typeface="Cambria" pitchFamily="18" charset="0"/>
                <a:cs typeface="Arial" pitchFamily="34" charset="0"/>
              </a:rPr>
              <a:t>Ceo</a:t>
            </a:r>
            <a:r>
              <a:rPr lang="en-US" sz="2400" dirty="0" smtClean="0">
                <a:solidFill>
                  <a:srgbClr val="002060"/>
                </a:solidFill>
                <a:latin typeface="Cambria" pitchFamily="18" charset="0"/>
                <a:ea typeface="Cambria" pitchFamily="18" charset="0"/>
                <a:cs typeface="Arial" pitchFamily="34" charset="0"/>
              </a:rPr>
              <a:t> </a:t>
            </a:r>
            <a:r>
              <a:rPr lang="en-US" sz="2400" dirty="0" err="1">
                <a:solidFill>
                  <a:srgbClr val="002060"/>
                </a:solidFill>
                <a:latin typeface="Cambria" pitchFamily="18" charset="0"/>
                <a:ea typeface="Cambria" pitchFamily="18" charset="0"/>
                <a:cs typeface="Arial" pitchFamily="34" charset="0"/>
              </a:rPr>
              <a:t>skup</a:t>
            </a:r>
            <a:r>
              <a:rPr lang="en-US" sz="2400" dirty="0">
                <a:solidFill>
                  <a:srgbClr val="002060"/>
                </a:solidFill>
                <a:latin typeface="Cambria" pitchFamily="18" charset="0"/>
                <a:ea typeface="Cambria" pitchFamily="18" charset="0"/>
                <a:cs typeface="Arial" pitchFamily="34" charset="0"/>
              </a:rPr>
              <a:t> </a:t>
            </a:r>
            <a:r>
              <a:rPr lang="en-US" sz="2400" dirty="0" err="1">
                <a:solidFill>
                  <a:srgbClr val="002060"/>
                </a:solidFill>
                <a:latin typeface="Cambria" pitchFamily="18" charset="0"/>
                <a:ea typeface="Cambria" pitchFamily="18" charset="0"/>
                <a:cs typeface="Arial" pitchFamily="34" charset="0"/>
              </a:rPr>
              <a:t>hijerarhijski</a:t>
            </a:r>
            <a:r>
              <a:rPr lang="en-US" sz="2400" dirty="0">
                <a:solidFill>
                  <a:srgbClr val="002060"/>
                </a:solidFill>
                <a:latin typeface="Cambria" pitchFamily="18" charset="0"/>
                <a:ea typeface="Cambria" pitchFamily="18" charset="0"/>
                <a:cs typeface="Arial" pitchFamily="34" charset="0"/>
              </a:rPr>
              <a:t> </a:t>
            </a:r>
            <a:r>
              <a:rPr lang="en-US" sz="2400" dirty="0" err="1">
                <a:solidFill>
                  <a:srgbClr val="002060"/>
                </a:solidFill>
                <a:latin typeface="Cambria" pitchFamily="18" charset="0"/>
                <a:ea typeface="Cambria" pitchFamily="18" charset="0"/>
                <a:cs typeface="Arial" pitchFamily="34" charset="0"/>
              </a:rPr>
              <a:t>dekomponovanih</a:t>
            </a:r>
            <a:r>
              <a:rPr lang="en-US" sz="2400" dirty="0">
                <a:solidFill>
                  <a:srgbClr val="002060"/>
                </a:solidFill>
                <a:latin typeface="Cambria" pitchFamily="18" charset="0"/>
                <a:ea typeface="Cambria" pitchFamily="18" charset="0"/>
                <a:cs typeface="Arial" pitchFamily="34" charset="0"/>
              </a:rPr>
              <a:t> </a:t>
            </a:r>
            <a:r>
              <a:rPr lang="en-US" sz="2400" dirty="0" err="1">
                <a:solidFill>
                  <a:srgbClr val="002060"/>
                </a:solidFill>
                <a:latin typeface="Cambria" pitchFamily="18" charset="0"/>
                <a:ea typeface="Cambria" pitchFamily="18" charset="0"/>
                <a:cs typeface="Arial" pitchFamily="34" charset="0"/>
              </a:rPr>
              <a:t>procesa</a:t>
            </a:r>
            <a:r>
              <a:rPr lang="en-US" sz="2400" dirty="0">
                <a:solidFill>
                  <a:srgbClr val="002060"/>
                </a:solidFill>
                <a:latin typeface="Cambria" pitchFamily="18" charset="0"/>
                <a:ea typeface="Cambria" pitchFamily="18" charset="0"/>
                <a:cs typeface="Arial" pitchFamily="34" charset="0"/>
              </a:rPr>
              <a:t> </a:t>
            </a:r>
            <a:r>
              <a:rPr lang="en-US" sz="2400" dirty="0" err="1">
                <a:solidFill>
                  <a:srgbClr val="002060"/>
                </a:solidFill>
                <a:latin typeface="Cambria" pitchFamily="18" charset="0"/>
                <a:ea typeface="Cambria" pitchFamily="18" charset="0"/>
                <a:cs typeface="Arial" pitchFamily="34" charset="0"/>
              </a:rPr>
              <a:t>prikazuje</a:t>
            </a:r>
            <a:r>
              <a:rPr lang="en-US" sz="2400" dirty="0">
                <a:solidFill>
                  <a:srgbClr val="002060"/>
                </a:solidFill>
                <a:latin typeface="Cambria" pitchFamily="18" charset="0"/>
                <a:ea typeface="Cambria" pitchFamily="18" charset="0"/>
                <a:cs typeface="Arial" pitchFamily="34" charset="0"/>
              </a:rPr>
              <a:t> se </a:t>
            </a:r>
            <a:r>
              <a:rPr lang="en-US" sz="2400" b="1" dirty="0" err="1">
                <a:solidFill>
                  <a:srgbClr val="002060"/>
                </a:solidFill>
                <a:latin typeface="Cambria" pitchFamily="18" charset="0"/>
                <a:ea typeface="Cambria" pitchFamily="18" charset="0"/>
                <a:cs typeface="Arial" pitchFamily="34" charset="0"/>
              </a:rPr>
              <a:t>dijagramom</a:t>
            </a:r>
            <a:r>
              <a:rPr lang="en-US" sz="2400" b="1" dirty="0">
                <a:solidFill>
                  <a:srgbClr val="002060"/>
                </a:solidFill>
                <a:latin typeface="Cambria" pitchFamily="18" charset="0"/>
                <a:ea typeface="Cambria" pitchFamily="18" charset="0"/>
                <a:cs typeface="Arial" pitchFamily="34" charset="0"/>
              </a:rPr>
              <a:t> </a:t>
            </a:r>
            <a:r>
              <a:rPr lang="en-US" sz="2400" b="1" dirty="0" err="1">
                <a:solidFill>
                  <a:srgbClr val="002060"/>
                </a:solidFill>
                <a:latin typeface="Cambria" pitchFamily="18" charset="0"/>
                <a:ea typeface="Cambria" pitchFamily="18" charset="0"/>
                <a:cs typeface="Arial" pitchFamily="34" charset="0"/>
              </a:rPr>
              <a:t>dekompozicije</a:t>
            </a:r>
            <a:r>
              <a:rPr lang="en-US" sz="2400" dirty="0">
                <a:solidFill>
                  <a:srgbClr val="002060"/>
                </a:solidFill>
                <a:latin typeface="Cambria" pitchFamily="18" charset="0"/>
                <a:ea typeface="Cambria" pitchFamily="18" charset="0"/>
                <a:cs typeface="Arial" pitchFamily="34" charset="0"/>
              </a:rPr>
              <a:t>; </a:t>
            </a:r>
          </a:p>
          <a:p>
            <a:pPr>
              <a:lnSpc>
                <a:spcPct val="90000"/>
              </a:lnSpc>
              <a:spcBef>
                <a:spcPts val="1200"/>
              </a:spcBef>
            </a:pPr>
            <a:r>
              <a:rPr lang="en-US" sz="2400" dirty="0" err="1">
                <a:solidFill>
                  <a:srgbClr val="002060"/>
                </a:solidFill>
                <a:latin typeface="Cambria" pitchFamily="18" charset="0"/>
                <a:ea typeface="Cambria" pitchFamily="18" charset="0"/>
                <a:cs typeface="Arial" pitchFamily="34" charset="0"/>
              </a:rPr>
              <a:t>Procesi</a:t>
            </a:r>
            <a:r>
              <a:rPr lang="en-US" sz="2400" dirty="0">
                <a:solidFill>
                  <a:srgbClr val="002060"/>
                </a:solidFill>
                <a:latin typeface="Cambria" pitchFamily="18" charset="0"/>
                <a:ea typeface="Cambria" pitchFamily="18" charset="0"/>
                <a:cs typeface="Arial" pitchFamily="34" charset="0"/>
              </a:rPr>
              <a:t> </a:t>
            </a:r>
            <a:r>
              <a:rPr lang="en-US" sz="2400" dirty="0" err="1">
                <a:solidFill>
                  <a:srgbClr val="002060"/>
                </a:solidFill>
                <a:latin typeface="Cambria" pitchFamily="18" charset="0"/>
                <a:ea typeface="Cambria" pitchFamily="18" charset="0"/>
                <a:cs typeface="Arial" pitchFamily="34" charset="0"/>
              </a:rPr>
              <a:t>koji</a:t>
            </a:r>
            <a:r>
              <a:rPr lang="en-US" sz="2400" dirty="0">
                <a:solidFill>
                  <a:srgbClr val="002060"/>
                </a:solidFill>
                <a:latin typeface="Cambria" pitchFamily="18" charset="0"/>
                <a:ea typeface="Cambria" pitchFamily="18" charset="0"/>
                <a:cs typeface="Arial" pitchFamily="34" charset="0"/>
              </a:rPr>
              <a:t> se </a:t>
            </a:r>
            <a:r>
              <a:rPr lang="en-US" sz="2400" dirty="0" err="1">
                <a:solidFill>
                  <a:srgbClr val="002060"/>
                </a:solidFill>
                <a:latin typeface="Cambria" pitchFamily="18" charset="0"/>
                <a:ea typeface="Cambria" pitchFamily="18" charset="0"/>
                <a:cs typeface="Arial" pitchFamily="34" charset="0"/>
              </a:rPr>
              <a:t>dalje</a:t>
            </a:r>
            <a:r>
              <a:rPr lang="en-US" sz="2400" dirty="0">
                <a:solidFill>
                  <a:srgbClr val="002060"/>
                </a:solidFill>
                <a:latin typeface="Cambria" pitchFamily="18" charset="0"/>
                <a:ea typeface="Cambria" pitchFamily="18" charset="0"/>
                <a:cs typeface="Arial" pitchFamily="34" charset="0"/>
              </a:rPr>
              <a:t> ne </a:t>
            </a:r>
            <a:r>
              <a:rPr lang="en-US" sz="2400" dirty="0" err="1">
                <a:solidFill>
                  <a:srgbClr val="002060"/>
                </a:solidFill>
                <a:latin typeface="Cambria" pitchFamily="18" charset="0"/>
                <a:ea typeface="Cambria" pitchFamily="18" charset="0"/>
                <a:cs typeface="Arial" pitchFamily="34" charset="0"/>
              </a:rPr>
              <a:t>dekomponuju</a:t>
            </a:r>
            <a:r>
              <a:rPr lang="en-US" sz="2400" dirty="0">
                <a:solidFill>
                  <a:srgbClr val="002060"/>
                </a:solidFill>
                <a:latin typeface="Cambria" pitchFamily="18" charset="0"/>
                <a:ea typeface="Cambria" pitchFamily="18" charset="0"/>
                <a:cs typeface="Arial" pitchFamily="34" charset="0"/>
              </a:rPr>
              <a:t> </a:t>
            </a:r>
            <a:r>
              <a:rPr lang="en-US" sz="2400" dirty="0" err="1">
                <a:solidFill>
                  <a:srgbClr val="002060"/>
                </a:solidFill>
                <a:latin typeface="Cambria" pitchFamily="18" charset="0"/>
                <a:ea typeface="Cambria" pitchFamily="18" charset="0"/>
                <a:cs typeface="Arial" pitchFamily="34" charset="0"/>
              </a:rPr>
              <a:t>su</a:t>
            </a:r>
            <a:r>
              <a:rPr lang="en-US" sz="2400" dirty="0">
                <a:solidFill>
                  <a:srgbClr val="002060"/>
                </a:solidFill>
                <a:latin typeface="Cambria" pitchFamily="18" charset="0"/>
                <a:ea typeface="Cambria" pitchFamily="18" charset="0"/>
                <a:cs typeface="Arial" pitchFamily="34" charset="0"/>
              </a:rPr>
              <a:t> </a:t>
            </a:r>
            <a:r>
              <a:rPr lang="en-US" sz="2400" b="1" dirty="0" err="1">
                <a:solidFill>
                  <a:srgbClr val="002060"/>
                </a:solidFill>
                <a:latin typeface="Cambria" pitchFamily="18" charset="0"/>
                <a:ea typeface="Cambria" pitchFamily="18" charset="0"/>
                <a:cs typeface="Arial" pitchFamily="34" charset="0"/>
              </a:rPr>
              <a:t>elementarni</a:t>
            </a:r>
            <a:r>
              <a:rPr lang="en-US" sz="2400" b="1" dirty="0">
                <a:solidFill>
                  <a:srgbClr val="002060"/>
                </a:solidFill>
                <a:latin typeface="Cambria" pitchFamily="18" charset="0"/>
                <a:ea typeface="Cambria" pitchFamily="18" charset="0"/>
                <a:cs typeface="Arial" pitchFamily="34" charset="0"/>
              </a:rPr>
              <a:t> </a:t>
            </a:r>
            <a:r>
              <a:rPr lang="en-US" sz="2400" dirty="0" err="1">
                <a:solidFill>
                  <a:srgbClr val="002060"/>
                </a:solidFill>
                <a:latin typeface="Cambria" pitchFamily="18" charset="0"/>
                <a:ea typeface="Cambria" pitchFamily="18" charset="0"/>
                <a:cs typeface="Arial" pitchFamily="34" charset="0"/>
              </a:rPr>
              <a:t>odnosno</a:t>
            </a:r>
            <a:r>
              <a:rPr lang="en-US" sz="2400" dirty="0">
                <a:solidFill>
                  <a:srgbClr val="002060"/>
                </a:solidFill>
                <a:latin typeface="Cambria" pitchFamily="18" charset="0"/>
                <a:ea typeface="Cambria" pitchFamily="18" charset="0"/>
                <a:cs typeface="Arial" pitchFamily="34" charset="0"/>
              </a:rPr>
              <a:t> </a:t>
            </a:r>
            <a:r>
              <a:rPr lang="en-US" sz="2400" b="1" dirty="0" err="1">
                <a:solidFill>
                  <a:srgbClr val="002060"/>
                </a:solidFill>
                <a:latin typeface="Cambria" pitchFamily="18" charset="0"/>
                <a:ea typeface="Cambria" pitchFamily="18" charset="0"/>
                <a:cs typeface="Arial" pitchFamily="34" charset="0"/>
              </a:rPr>
              <a:t>primitivni</a:t>
            </a:r>
            <a:r>
              <a:rPr lang="en-US" sz="2400" b="1" dirty="0">
                <a:solidFill>
                  <a:srgbClr val="002060"/>
                </a:solidFill>
                <a:latin typeface="Cambria" pitchFamily="18" charset="0"/>
                <a:ea typeface="Cambria" pitchFamily="18" charset="0"/>
                <a:cs typeface="Arial" pitchFamily="34" charset="0"/>
              </a:rPr>
              <a:t> </a:t>
            </a:r>
            <a:r>
              <a:rPr lang="en-US" sz="2400" b="1" dirty="0" err="1">
                <a:solidFill>
                  <a:srgbClr val="002060"/>
                </a:solidFill>
                <a:latin typeface="Cambria" pitchFamily="18" charset="0"/>
                <a:ea typeface="Cambria" pitchFamily="18" charset="0"/>
                <a:cs typeface="Arial" pitchFamily="34" charset="0"/>
              </a:rPr>
              <a:t>procesi</a:t>
            </a:r>
            <a:r>
              <a:rPr lang="en-US" sz="2400" dirty="0" smtClean="0">
                <a:solidFill>
                  <a:srgbClr val="002060"/>
                </a:solidFill>
                <a:latin typeface="Cambria" pitchFamily="18" charset="0"/>
                <a:ea typeface="Cambria" pitchFamily="18" charset="0"/>
                <a:cs typeface="Arial" pitchFamily="34" charset="0"/>
              </a:rPr>
              <a:t>.</a:t>
            </a:r>
            <a:endParaRPr lang="sr-Latn-RS" sz="2400" dirty="0" smtClean="0">
              <a:solidFill>
                <a:srgbClr val="002060"/>
              </a:solidFill>
              <a:latin typeface="Cambria" pitchFamily="18" charset="0"/>
              <a:ea typeface="Cambria" pitchFamily="18" charset="0"/>
              <a:cs typeface="Arial" pitchFamily="34" charset="0"/>
            </a:endParaRPr>
          </a:p>
          <a:p>
            <a:pPr>
              <a:lnSpc>
                <a:spcPct val="90000"/>
              </a:lnSpc>
              <a:spcBef>
                <a:spcPts val="1200"/>
              </a:spcBef>
            </a:pPr>
            <a:r>
              <a:rPr lang="en-US" sz="2400" dirty="0" err="1">
                <a:solidFill>
                  <a:srgbClr val="002060"/>
                </a:solidFill>
                <a:latin typeface="Cambria" pitchFamily="18" charset="0"/>
                <a:ea typeface="Cambria" pitchFamily="18" charset="0"/>
                <a:cs typeface="Arial" pitchFamily="34" charset="0"/>
              </a:rPr>
              <a:t>Za</a:t>
            </a:r>
            <a:r>
              <a:rPr lang="en-US" sz="2400" dirty="0">
                <a:solidFill>
                  <a:srgbClr val="002060"/>
                </a:solidFill>
                <a:latin typeface="Cambria" pitchFamily="18" charset="0"/>
                <a:ea typeface="Cambria" pitchFamily="18" charset="0"/>
                <a:cs typeface="Arial" pitchFamily="34" charset="0"/>
              </a:rPr>
              <a:t> </a:t>
            </a:r>
            <a:r>
              <a:rPr lang="en-US" sz="2400" dirty="0" err="1">
                <a:solidFill>
                  <a:srgbClr val="002060"/>
                </a:solidFill>
                <a:latin typeface="Cambria" pitchFamily="18" charset="0"/>
                <a:ea typeface="Cambria" pitchFamily="18" charset="0"/>
                <a:cs typeface="Arial" pitchFamily="34" charset="0"/>
              </a:rPr>
              <a:t>primitivne</a:t>
            </a:r>
            <a:r>
              <a:rPr lang="en-US" sz="2400" dirty="0">
                <a:solidFill>
                  <a:srgbClr val="002060"/>
                </a:solidFill>
                <a:latin typeface="Cambria" pitchFamily="18" charset="0"/>
                <a:ea typeface="Cambria" pitchFamily="18" charset="0"/>
                <a:cs typeface="Arial" pitchFamily="34" charset="0"/>
              </a:rPr>
              <a:t> </a:t>
            </a:r>
            <a:r>
              <a:rPr lang="en-US" sz="2400" dirty="0" err="1">
                <a:solidFill>
                  <a:srgbClr val="002060"/>
                </a:solidFill>
                <a:latin typeface="Cambria" pitchFamily="18" charset="0"/>
                <a:ea typeface="Cambria" pitchFamily="18" charset="0"/>
                <a:cs typeface="Arial" pitchFamily="34" charset="0"/>
              </a:rPr>
              <a:t>procese</a:t>
            </a:r>
            <a:r>
              <a:rPr lang="en-US" sz="2400" dirty="0">
                <a:solidFill>
                  <a:srgbClr val="002060"/>
                </a:solidFill>
                <a:latin typeface="Cambria" pitchFamily="18" charset="0"/>
                <a:ea typeface="Cambria" pitchFamily="18" charset="0"/>
                <a:cs typeface="Arial" pitchFamily="34" charset="0"/>
              </a:rPr>
              <a:t> se </a:t>
            </a:r>
            <a:r>
              <a:rPr lang="en-US" sz="2400" dirty="0" err="1">
                <a:solidFill>
                  <a:srgbClr val="002060"/>
                </a:solidFill>
                <a:latin typeface="Cambria" pitchFamily="18" charset="0"/>
                <a:ea typeface="Cambria" pitchFamily="18" charset="0"/>
                <a:cs typeface="Arial" pitchFamily="34" charset="0"/>
              </a:rPr>
              <a:t>daje</a:t>
            </a:r>
            <a:r>
              <a:rPr lang="en-US" sz="2400" dirty="0">
                <a:solidFill>
                  <a:srgbClr val="002060"/>
                </a:solidFill>
                <a:latin typeface="Cambria" pitchFamily="18" charset="0"/>
                <a:ea typeface="Cambria" pitchFamily="18" charset="0"/>
                <a:cs typeface="Arial" pitchFamily="34" charset="0"/>
              </a:rPr>
              <a:t> </a:t>
            </a:r>
            <a:r>
              <a:rPr lang="en-US" sz="2400" dirty="0" err="1">
                <a:solidFill>
                  <a:srgbClr val="002060"/>
                </a:solidFill>
                <a:latin typeface="Cambria" pitchFamily="18" charset="0"/>
                <a:ea typeface="Cambria" pitchFamily="18" charset="0"/>
                <a:cs typeface="Arial" pitchFamily="34" charset="0"/>
              </a:rPr>
              <a:t>opis</a:t>
            </a:r>
            <a:r>
              <a:rPr lang="en-US" sz="2400" dirty="0">
                <a:solidFill>
                  <a:srgbClr val="002060"/>
                </a:solidFill>
                <a:latin typeface="Cambria" pitchFamily="18" charset="0"/>
                <a:ea typeface="Cambria" pitchFamily="18" charset="0"/>
                <a:cs typeface="Arial" pitchFamily="34" charset="0"/>
              </a:rPr>
              <a:t> - </a:t>
            </a:r>
            <a:r>
              <a:rPr lang="en-US" sz="2400" dirty="0" err="1">
                <a:solidFill>
                  <a:srgbClr val="002060"/>
                </a:solidFill>
                <a:latin typeface="Cambria" pitchFamily="18" charset="0"/>
                <a:ea typeface="Cambria" pitchFamily="18" charset="0"/>
                <a:cs typeface="Arial" pitchFamily="34" charset="0"/>
              </a:rPr>
              <a:t>specifikacija</a:t>
            </a:r>
            <a:r>
              <a:rPr lang="en-US" sz="2400" dirty="0">
                <a:solidFill>
                  <a:srgbClr val="002060"/>
                </a:solidFill>
                <a:latin typeface="Cambria" pitchFamily="18" charset="0"/>
                <a:ea typeface="Cambria" pitchFamily="18" charset="0"/>
                <a:cs typeface="Arial" pitchFamily="34" charset="0"/>
              </a:rPr>
              <a:t> </a:t>
            </a:r>
            <a:r>
              <a:rPr lang="en-US" sz="2400" dirty="0" err="1">
                <a:solidFill>
                  <a:srgbClr val="002060"/>
                </a:solidFill>
                <a:latin typeface="Cambria" pitchFamily="18" charset="0"/>
                <a:ea typeface="Cambria" pitchFamily="18" charset="0"/>
                <a:cs typeface="Arial" pitchFamily="34" charset="0"/>
              </a:rPr>
              <a:t>logike</a:t>
            </a:r>
            <a:r>
              <a:rPr lang="en-US" sz="2400" dirty="0">
                <a:solidFill>
                  <a:srgbClr val="002060"/>
                </a:solidFill>
                <a:latin typeface="Cambria" pitchFamily="18" charset="0"/>
                <a:ea typeface="Cambria" pitchFamily="18" charset="0"/>
                <a:cs typeface="Arial" pitchFamily="34" charset="0"/>
              </a:rPr>
              <a:t> </a:t>
            </a:r>
            <a:r>
              <a:rPr lang="en-US" sz="2400" dirty="0" err="1">
                <a:solidFill>
                  <a:srgbClr val="002060"/>
                </a:solidFill>
                <a:latin typeface="Cambria" pitchFamily="18" charset="0"/>
                <a:ea typeface="Cambria" pitchFamily="18" charset="0"/>
                <a:cs typeface="Arial" pitchFamily="34" charset="0"/>
              </a:rPr>
              <a:t>njihovog</a:t>
            </a:r>
            <a:r>
              <a:rPr lang="en-US" sz="2400" dirty="0">
                <a:solidFill>
                  <a:srgbClr val="002060"/>
                </a:solidFill>
                <a:latin typeface="Cambria" pitchFamily="18" charset="0"/>
                <a:ea typeface="Cambria" pitchFamily="18" charset="0"/>
                <a:cs typeface="Arial" pitchFamily="34" charset="0"/>
              </a:rPr>
              <a:t> </a:t>
            </a:r>
            <a:r>
              <a:rPr lang="en-US" sz="2400" dirty="0" err="1">
                <a:solidFill>
                  <a:srgbClr val="002060"/>
                </a:solidFill>
                <a:latin typeface="Cambria" pitchFamily="18" charset="0"/>
                <a:ea typeface="Cambria" pitchFamily="18" charset="0"/>
                <a:cs typeface="Arial" pitchFamily="34" charset="0"/>
              </a:rPr>
              <a:t>odvijanja</a:t>
            </a:r>
            <a:r>
              <a:rPr lang="en-US" sz="2400" dirty="0">
                <a:solidFill>
                  <a:srgbClr val="002060"/>
                </a:solidFill>
                <a:latin typeface="Cambria" pitchFamily="18" charset="0"/>
                <a:ea typeface="Cambria" pitchFamily="18" charset="0"/>
                <a:cs typeface="Arial" pitchFamily="34" charset="0"/>
              </a:rPr>
              <a:t>, </a:t>
            </a:r>
            <a:r>
              <a:rPr lang="en-US" sz="2400" dirty="0" err="1">
                <a:solidFill>
                  <a:srgbClr val="002060"/>
                </a:solidFill>
                <a:latin typeface="Cambria" pitchFamily="18" charset="0"/>
                <a:ea typeface="Cambria" pitchFamily="18" charset="0"/>
                <a:cs typeface="Arial" pitchFamily="34" charset="0"/>
              </a:rPr>
              <a:t>odnosno</a:t>
            </a:r>
            <a:r>
              <a:rPr lang="en-US" sz="2400" dirty="0">
                <a:solidFill>
                  <a:srgbClr val="002060"/>
                </a:solidFill>
                <a:latin typeface="Cambria" pitchFamily="18" charset="0"/>
                <a:ea typeface="Cambria" pitchFamily="18" charset="0"/>
                <a:cs typeface="Arial" pitchFamily="34" charset="0"/>
              </a:rPr>
              <a:t> mini-</a:t>
            </a:r>
            <a:r>
              <a:rPr lang="en-US" sz="2400" dirty="0" err="1">
                <a:solidFill>
                  <a:srgbClr val="002060"/>
                </a:solidFill>
                <a:latin typeface="Cambria" pitchFamily="18" charset="0"/>
                <a:ea typeface="Cambria" pitchFamily="18" charset="0"/>
                <a:cs typeface="Arial" pitchFamily="34" charset="0"/>
              </a:rPr>
              <a:t>specifikacija</a:t>
            </a:r>
            <a:r>
              <a:rPr lang="en-US" sz="2400" dirty="0">
                <a:solidFill>
                  <a:srgbClr val="002060"/>
                </a:solidFill>
                <a:latin typeface="Cambria" pitchFamily="18" charset="0"/>
                <a:ea typeface="Cambria" pitchFamily="18" charset="0"/>
                <a:cs typeface="Arial" pitchFamily="34" charset="0"/>
              </a:rPr>
              <a:t> </a:t>
            </a:r>
            <a:r>
              <a:rPr lang="en-US" sz="2400" dirty="0" err="1">
                <a:solidFill>
                  <a:srgbClr val="002060"/>
                </a:solidFill>
                <a:latin typeface="Cambria" pitchFamily="18" charset="0"/>
                <a:ea typeface="Cambria" pitchFamily="18" charset="0"/>
                <a:cs typeface="Arial" pitchFamily="34" charset="0"/>
              </a:rPr>
              <a:t>sistema</a:t>
            </a:r>
            <a:r>
              <a:rPr lang="en-US" sz="2400" dirty="0">
                <a:solidFill>
                  <a:srgbClr val="002060"/>
                </a:solidFill>
                <a:latin typeface="Cambria" pitchFamily="18" charset="0"/>
                <a:ea typeface="Cambria" pitchFamily="18" charset="0"/>
                <a:cs typeface="Arial" pitchFamily="34" charset="0"/>
              </a:rPr>
              <a:t>; </a:t>
            </a:r>
          </a:p>
        </p:txBody>
      </p:sp>
      <p:sp>
        <p:nvSpPr>
          <p:cNvPr id="6" name="Title 1"/>
          <p:cNvSpPr txBox="1">
            <a:spLocks/>
          </p:cNvSpPr>
          <p:nvPr/>
        </p:nvSpPr>
        <p:spPr>
          <a:xfrm>
            <a:off x="914400" y="1170011"/>
            <a:ext cx="6681936" cy="1066130"/>
          </a:xfrm>
          <a:prstGeom prst="rect">
            <a:avLst/>
          </a:prstGeom>
        </p:spPr>
        <p:txBody>
          <a:bodyPr vert="horz" lIns="91440" tIns="45720" rIns="91440" bIns="45720"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lnSpc>
                <a:spcPct val="90000"/>
              </a:lnSpc>
            </a:pPr>
            <a:r>
              <a:rPr lang="pl-PL" sz="4000" dirty="0" smtClean="0">
                <a:solidFill>
                  <a:srgbClr val="002060"/>
                </a:solidFill>
                <a:latin typeface="Cambria" pitchFamily="18" charset="0"/>
                <a:ea typeface="Cambria" pitchFamily="18" charset="0"/>
              </a:rPr>
              <a:t>Pravila za dekompoziciju </a:t>
            </a:r>
            <a:r>
              <a:rPr lang="en-US" sz="4000" dirty="0" smtClean="0">
                <a:solidFill>
                  <a:srgbClr val="002060"/>
                </a:solidFill>
                <a:latin typeface="Cambria" pitchFamily="18" charset="0"/>
                <a:ea typeface="Cambria" pitchFamily="18" charset="0"/>
              </a:rPr>
              <a:t>DTP</a:t>
            </a:r>
            <a:endParaRPr lang="en-US" sz="4000" dirty="0">
              <a:solidFill>
                <a:srgbClr val="002060"/>
              </a:solidFill>
              <a:latin typeface="Cambria" pitchFamily="18" charset="0"/>
              <a:ea typeface="Cambria" pitchFamily="18" charset="0"/>
            </a:endParaRPr>
          </a:p>
        </p:txBody>
      </p:sp>
    </p:spTree>
    <p:extLst>
      <p:ext uri="{BB962C8B-B14F-4D97-AF65-F5344CB8AC3E}">
        <p14:creationId xmlns:p14="http://schemas.microsoft.com/office/powerpoint/2010/main" val="336443583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936282" y="2334890"/>
            <a:ext cx="7467600" cy="3902422"/>
          </a:xfrm>
        </p:spPr>
        <p:txBody>
          <a:bodyPr>
            <a:noAutofit/>
          </a:bodyPr>
          <a:lstStyle/>
          <a:p>
            <a:pPr>
              <a:spcBef>
                <a:spcPts val="1200"/>
              </a:spcBef>
            </a:pPr>
            <a:r>
              <a:rPr lang="en-US" sz="2400" dirty="0" smtClean="0">
                <a:solidFill>
                  <a:srgbClr val="002060"/>
                </a:solidFill>
                <a:latin typeface="Cambria" pitchFamily="18" charset="0"/>
                <a:ea typeface="Cambria" pitchFamily="18" charset="0"/>
                <a:cs typeface="Arial" pitchFamily="34" charset="0"/>
              </a:rPr>
              <a:t>Pored </a:t>
            </a:r>
            <a:r>
              <a:rPr lang="en-US" sz="2400" dirty="0" err="1">
                <a:solidFill>
                  <a:srgbClr val="002060"/>
                </a:solidFill>
                <a:latin typeface="Cambria" pitchFamily="18" charset="0"/>
                <a:ea typeface="Cambria" pitchFamily="18" charset="0"/>
                <a:cs typeface="Arial" pitchFamily="34" charset="0"/>
              </a:rPr>
              <a:t>procesa</a:t>
            </a:r>
            <a:r>
              <a:rPr lang="en-US" sz="2400" dirty="0">
                <a:solidFill>
                  <a:srgbClr val="002060"/>
                </a:solidFill>
                <a:latin typeface="Cambria" pitchFamily="18" charset="0"/>
                <a:ea typeface="Cambria" pitchFamily="18" charset="0"/>
                <a:cs typeface="Arial" pitchFamily="34" charset="0"/>
              </a:rPr>
              <a:t>, </a:t>
            </a:r>
            <a:r>
              <a:rPr lang="en-US" sz="2400" dirty="0" err="1">
                <a:solidFill>
                  <a:srgbClr val="002060"/>
                </a:solidFill>
                <a:latin typeface="Cambria" pitchFamily="18" charset="0"/>
                <a:ea typeface="Cambria" pitchFamily="18" charset="0"/>
                <a:cs typeface="Arial" pitchFamily="34" charset="0"/>
              </a:rPr>
              <a:t>mogu</a:t>
            </a:r>
            <a:r>
              <a:rPr lang="en-US" sz="2400" dirty="0">
                <a:solidFill>
                  <a:srgbClr val="002060"/>
                </a:solidFill>
                <a:latin typeface="Cambria" pitchFamily="18" charset="0"/>
                <a:ea typeface="Cambria" pitchFamily="18" charset="0"/>
                <a:cs typeface="Arial" pitchFamily="34" charset="0"/>
              </a:rPr>
              <a:t> se </a:t>
            </a:r>
            <a:r>
              <a:rPr lang="en-US" sz="2400" dirty="0" err="1">
                <a:solidFill>
                  <a:srgbClr val="002060"/>
                </a:solidFill>
                <a:latin typeface="Cambria" pitchFamily="18" charset="0"/>
                <a:ea typeface="Cambria" pitchFamily="18" charset="0"/>
                <a:cs typeface="Arial" pitchFamily="34" charset="0"/>
              </a:rPr>
              <a:t>dekomponovati</a:t>
            </a:r>
            <a:r>
              <a:rPr lang="en-US" sz="2400" dirty="0">
                <a:solidFill>
                  <a:srgbClr val="002060"/>
                </a:solidFill>
                <a:latin typeface="Cambria" pitchFamily="18" charset="0"/>
                <a:ea typeface="Cambria" pitchFamily="18" charset="0"/>
                <a:cs typeface="Arial" pitchFamily="34" charset="0"/>
              </a:rPr>
              <a:t> i </a:t>
            </a:r>
            <a:r>
              <a:rPr lang="en-US" sz="2400" dirty="0" err="1">
                <a:solidFill>
                  <a:srgbClr val="002060"/>
                </a:solidFill>
                <a:latin typeface="Cambria" pitchFamily="18" charset="0"/>
                <a:ea typeface="Cambria" pitchFamily="18" charset="0"/>
                <a:cs typeface="Arial" pitchFamily="34" charset="0"/>
              </a:rPr>
              <a:t>tokovi</a:t>
            </a:r>
            <a:r>
              <a:rPr lang="en-US" sz="2400" dirty="0">
                <a:solidFill>
                  <a:srgbClr val="002060"/>
                </a:solidFill>
                <a:latin typeface="Cambria" pitchFamily="18" charset="0"/>
                <a:ea typeface="Cambria" pitchFamily="18" charset="0"/>
                <a:cs typeface="Arial" pitchFamily="34" charset="0"/>
              </a:rPr>
              <a:t> i </a:t>
            </a:r>
            <a:r>
              <a:rPr lang="en-US" sz="2400" dirty="0" err="1">
                <a:solidFill>
                  <a:srgbClr val="002060"/>
                </a:solidFill>
                <a:latin typeface="Cambria" pitchFamily="18" charset="0"/>
                <a:ea typeface="Cambria" pitchFamily="18" charset="0"/>
                <a:cs typeface="Arial" pitchFamily="34" charset="0"/>
              </a:rPr>
              <a:t>skladišta</a:t>
            </a:r>
            <a:r>
              <a:rPr lang="en-US" sz="2400" dirty="0">
                <a:solidFill>
                  <a:srgbClr val="002060"/>
                </a:solidFill>
                <a:latin typeface="Cambria" pitchFamily="18" charset="0"/>
                <a:ea typeface="Cambria" pitchFamily="18" charset="0"/>
                <a:cs typeface="Arial" pitchFamily="34" charset="0"/>
              </a:rPr>
              <a:t> </a:t>
            </a:r>
            <a:r>
              <a:rPr lang="en-US" sz="2400" dirty="0" err="1">
                <a:solidFill>
                  <a:srgbClr val="002060"/>
                </a:solidFill>
                <a:latin typeface="Cambria" pitchFamily="18" charset="0"/>
                <a:ea typeface="Cambria" pitchFamily="18" charset="0"/>
                <a:cs typeface="Arial" pitchFamily="34" charset="0"/>
              </a:rPr>
              <a:t>podataka</a:t>
            </a:r>
            <a:r>
              <a:rPr lang="en-US" sz="2400" dirty="0">
                <a:solidFill>
                  <a:srgbClr val="002060"/>
                </a:solidFill>
                <a:latin typeface="Cambria" pitchFamily="18" charset="0"/>
                <a:ea typeface="Cambria" pitchFamily="18" charset="0"/>
                <a:cs typeface="Arial" pitchFamily="34" charset="0"/>
              </a:rPr>
              <a:t>. </a:t>
            </a:r>
            <a:r>
              <a:rPr lang="en-US" sz="2400" dirty="0" err="1">
                <a:solidFill>
                  <a:srgbClr val="002060"/>
                </a:solidFill>
                <a:latin typeface="Cambria" pitchFamily="18" charset="0"/>
                <a:ea typeface="Cambria" pitchFamily="18" charset="0"/>
                <a:cs typeface="Arial" pitchFamily="34" charset="0"/>
              </a:rPr>
              <a:t>Njihova</a:t>
            </a:r>
            <a:r>
              <a:rPr lang="en-US" sz="2400" dirty="0">
                <a:solidFill>
                  <a:srgbClr val="002060"/>
                </a:solidFill>
                <a:latin typeface="Cambria" pitchFamily="18" charset="0"/>
                <a:ea typeface="Cambria" pitchFamily="18" charset="0"/>
                <a:cs typeface="Arial" pitchFamily="34" charset="0"/>
              </a:rPr>
              <a:t> </a:t>
            </a:r>
            <a:r>
              <a:rPr lang="en-US" sz="2400" dirty="0" err="1">
                <a:solidFill>
                  <a:srgbClr val="002060"/>
                </a:solidFill>
                <a:latin typeface="Cambria" pitchFamily="18" charset="0"/>
                <a:ea typeface="Cambria" pitchFamily="18" charset="0"/>
                <a:cs typeface="Arial" pitchFamily="34" charset="0"/>
              </a:rPr>
              <a:t>dekompozicija</a:t>
            </a:r>
            <a:r>
              <a:rPr lang="en-US" sz="2400" dirty="0">
                <a:solidFill>
                  <a:srgbClr val="002060"/>
                </a:solidFill>
                <a:latin typeface="Cambria" pitchFamily="18" charset="0"/>
                <a:ea typeface="Cambria" pitchFamily="18" charset="0"/>
                <a:cs typeface="Arial" pitchFamily="34" charset="0"/>
              </a:rPr>
              <a:t> se </a:t>
            </a:r>
            <a:r>
              <a:rPr lang="en-US" sz="2400" dirty="0" err="1">
                <a:solidFill>
                  <a:srgbClr val="002060"/>
                </a:solidFill>
                <a:latin typeface="Cambria" pitchFamily="18" charset="0"/>
                <a:ea typeface="Cambria" pitchFamily="18" charset="0"/>
                <a:cs typeface="Arial" pitchFamily="34" charset="0"/>
              </a:rPr>
              <a:t>prikazuje</a:t>
            </a:r>
            <a:r>
              <a:rPr lang="en-US" sz="2400" dirty="0">
                <a:solidFill>
                  <a:srgbClr val="002060"/>
                </a:solidFill>
                <a:latin typeface="Cambria" pitchFamily="18" charset="0"/>
                <a:ea typeface="Cambria" pitchFamily="18" charset="0"/>
                <a:cs typeface="Arial" pitchFamily="34" charset="0"/>
              </a:rPr>
              <a:t> u </a:t>
            </a:r>
            <a:r>
              <a:rPr lang="en-US" sz="2400" b="1" dirty="0" err="1">
                <a:solidFill>
                  <a:srgbClr val="002060"/>
                </a:solidFill>
                <a:latin typeface="Cambria" pitchFamily="18" charset="0"/>
                <a:ea typeface="Cambria" pitchFamily="18" charset="0"/>
                <a:cs typeface="Arial" pitchFamily="34" charset="0"/>
              </a:rPr>
              <a:t>rečniku</a:t>
            </a:r>
            <a:r>
              <a:rPr lang="en-US" sz="2400" b="1" dirty="0">
                <a:solidFill>
                  <a:srgbClr val="002060"/>
                </a:solidFill>
                <a:latin typeface="Cambria" pitchFamily="18" charset="0"/>
                <a:ea typeface="Cambria" pitchFamily="18" charset="0"/>
                <a:cs typeface="Arial" pitchFamily="34" charset="0"/>
              </a:rPr>
              <a:t> </a:t>
            </a:r>
            <a:r>
              <a:rPr lang="en-US" sz="2400" b="1" dirty="0" err="1">
                <a:solidFill>
                  <a:srgbClr val="002060"/>
                </a:solidFill>
                <a:latin typeface="Cambria" pitchFamily="18" charset="0"/>
                <a:ea typeface="Cambria" pitchFamily="18" charset="0"/>
                <a:cs typeface="Arial" pitchFamily="34" charset="0"/>
              </a:rPr>
              <a:t>podataka</a:t>
            </a:r>
            <a:r>
              <a:rPr lang="en-US" sz="2400" b="1" dirty="0">
                <a:solidFill>
                  <a:srgbClr val="002060"/>
                </a:solidFill>
                <a:latin typeface="Cambria" pitchFamily="18" charset="0"/>
                <a:ea typeface="Cambria" pitchFamily="18" charset="0"/>
                <a:cs typeface="Arial" pitchFamily="34" charset="0"/>
              </a:rPr>
              <a:t> SSA</a:t>
            </a:r>
            <a:r>
              <a:rPr lang="en-US" sz="2400" dirty="0">
                <a:solidFill>
                  <a:srgbClr val="002060"/>
                </a:solidFill>
                <a:latin typeface="Cambria" pitchFamily="18" charset="0"/>
                <a:ea typeface="Cambria" pitchFamily="18" charset="0"/>
                <a:cs typeface="Arial" pitchFamily="34" charset="0"/>
              </a:rPr>
              <a:t>, </a:t>
            </a:r>
            <a:r>
              <a:rPr lang="en-US" sz="2400" dirty="0" err="1">
                <a:solidFill>
                  <a:srgbClr val="002060"/>
                </a:solidFill>
                <a:latin typeface="Cambria" pitchFamily="18" charset="0"/>
                <a:ea typeface="Cambria" pitchFamily="18" charset="0"/>
                <a:cs typeface="Arial" pitchFamily="34" charset="0"/>
              </a:rPr>
              <a:t>pomoću</a:t>
            </a:r>
            <a:r>
              <a:rPr lang="en-US" sz="2400" dirty="0">
                <a:solidFill>
                  <a:srgbClr val="002060"/>
                </a:solidFill>
                <a:latin typeface="Cambria" pitchFamily="18" charset="0"/>
                <a:ea typeface="Cambria" pitchFamily="18" charset="0"/>
                <a:cs typeface="Arial" pitchFamily="34" charset="0"/>
              </a:rPr>
              <a:t> </a:t>
            </a:r>
            <a:r>
              <a:rPr lang="en-US" sz="2400" dirty="0" err="1">
                <a:solidFill>
                  <a:srgbClr val="002060"/>
                </a:solidFill>
                <a:latin typeface="Cambria" pitchFamily="18" charset="0"/>
                <a:ea typeface="Cambria" pitchFamily="18" charset="0"/>
                <a:cs typeface="Arial" pitchFamily="34" charset="0"/>
              </a:rPr>
              <a:t>sintakse</a:t>
            </a:r>
            <a:r>
              <a:rPr lang="en-US" sz="2400" dirty="0">
                <a:solidFill>
                  <a:srgbClr val="002060"/>
                </a:solidFill>
                <a:latin typeface="Cambria" pitchFamily="18" charset="0"/>
                <a:ea typeface="Cambria" pitchFamily="18" charset="0"/>
                <a:cs typeface="Arial" pitchFamily="34" charset="0"/>
              </a:rPr>
              <a:t> </a:t>
            </a:r>
            <a:r>
              <a:rPr lang="en-US" sz="2400" dirty="0" err="1">
                <a:solidFill>
                  <a:srgbClr val="002060"/>
                </a:solidFill>
                <a:latin typeface="Cambria" pitchFamily="18" charset="0"/>
                <a:ea typeface="Cambria" pitchFamily="18" charset="0"/>
                <a:cs typeface="Arial" pitchFamily="34" charset="0"/>
              </a:rPr>
              <a:t>za</a:t>
            </a:r>
            <a:r>
              <a:rPr lang="en-US" sz="2400" dirty="0">
                <a:solidFill>
                  <a:srgbClr val="002060"/>
                </a:solidFill>
                <a:latin typeface="Cambria" pitchFamily="18" charset="0"/>
                <a:ea typeface="Cambria" pitchFamily="18" charset="0"/>
                <a:cs typeface="Arial" pitchFamily="34" charset="0"/>
              </a:rPr>
              <a:t> </a:t>
            </a:r>
            <a:r>
              <a:rPr lang="en-US" sz="2400" dirty="0" err="1">
                <a:solidFill>
                  <a:srgbClr val="002060"/>
                </a:solidFill>
                <a:latin typeface="Cambria" pitchFamily="18" charset="0"/>
                <a:ea typeface="Cambria" pitchFamily="18" charset="0"/>
                <a:cs typeface="Arial" pitchFamily="34" charset="0"/>
              </a:rPr>
              <a:t>opis</a:t>
            </a:r>
            <a:r>
              <a:rPr lang="en-US" sz="2400" dirty="0">
                <a:solidFill>
                  <a:srgbClr val="002060"/>
                </a:solidFill>
                <a:latin typeface="Cambria" pitchFamily="18" charset="0"/>
                <a:ea typeface="Cambria" pitchFamily="18" charset="0"/>
                <a:cs typeface="Arial" pitchFamily="34" charset="0"/>
              </a:rPr>
              <a:t> </a:t>
            </a:r>
            <a:r>
              <a:rPr lang="en-US" sz="2400" dirty="0" err="1">
                <a:solidFill>
                  <a:srgbClr val="002060"/>
                </a:solidFill>
                <a:latin typeface="Cambria" pitchFamily="18" charset="0"/>
                <a:ea typeface="Cambria" pitchFamily="18" charset="0"/>
                <a:cs typeface="Arial" pitchFamily="34" charset="0"/>
              </a:rPr>
              <a:t>strukture</a:t>
            </a:r>
            <a:r>
              <a:rPr lang="en-US" sz="2400" dirty="0">
                <a:solidFill>
                  <a:srgbClr val="002060"/>
                </a:solidFill>
                <a:latin typeface="Cambria" pitchFamily="18" charset="0"/>
                <a:ea typeface="Cambria" pitchFamily="18" charset="0"/>
                <a:cs typeface="Arial" pitchFamily="34" charset="0"/>
              </a:rPr>
              <a:t> </a:t>
            </a:r>
            <a:r>
              <a:rPr lang="en-US" sz="2400" dirty="0" err="1">
                <a:solidFill>
                  <a:srgbClr val="002060"/>
                </a:solidFill>
                <a:latin typeface="Cambria" pitchFamily="18" charset="0"/>
                <a:ea typeface="Cambria" pitchFamily="18" charset="0"/>
                <a:cs typeface="Arial" pitchFamily="34" charset="0"/>
              </a:rPr>
              <a:t>podataka</a:t>
            </a:r>
            <a:r>
              <a:rPr lang="en-US" sz="2400" dirty="0">
                <a:solidFill>
                  <a:srgbClr val="002060"/>
                </a:solidFill>
                <a:latin typeface="Cambria" pitchFamily="18" charset="0"/>
                <a:ea typeface="Cambria" pitchFamily="18" charset="0"/>
                <a:cs typeface="Arial" pitchFamily="34" charset="0"/>
              </a:rPr>
              <a:t>; </a:t>
            </a:r>
          </a:p>
          <a:p>
            <a:pPr>
              <a:spcBef>
                <a:spcPts val="1200"/>
              </a:spcBef>
            </a:pPr>
            <a:r>
              <a:rPr lang="en-US" sz="2400" b="1" dirty="0" err="1" smtClean="0">
                <a:solidFill>
                  <a:srgbClr val="002060"/>
                </a:solidFill>
                <a:latin typeface="Cambria" pitchFamily="18" charset="0"/>
                <a:ea typeface="Cambria" pitchFamily="18" charset="0"/>
                <a:cs typeface="Arial" pitchFamily="34" charset="0"/>
              </a:rPr>
              <a:t>Pravilo</a:t>
            </a:r>
            <a:r>
              <a:rPr lang="en-US" sz="2400" b="1" dirty="0" smtClean="0">
                <a:solidFill>
                  <a:srgbClr val="002060"/>
                </a:solidFill>
                <a:latin typeface="Cambria" pitchFamily="18" charset="0"/>
                <a:ea typeface="Cambria" pitchFamily="18" charset="0"/>
                <a:cs typeface="Arial" pitchFamily="34" charset="0"/>
              </a:rPr>
              <a:t> </a:t>
            </a:r>
            <a:r>
              <a:rPr lang="en-US" sz="2400" b="1" dirty="0" err="1">
                <a:solidFill>
                  <a:srgbClr val="002060"/>
                </a:solidFill>
                <a:latin typeface="Cambria" pitchFamily="18" charset="0"/>
                <a:ea typeface="Cambria" pitchFamily="18" charset="0"/>
                <a:cs typeface="Arial" pitchFamily="34" charset="0"/>
              </a:rPr>
              <a:t>balansa</a:t>
            </a:r>
            <a:r>
              <a:rPr lang="en-US" sz="2400" b="1" dirty="0">
                <a:solidFill>
                  <a:srgbClr val="002060"/>
                </a:solidFill>
                <a:latin typeface="Cambria" pitchFamily="18" charset="0"/>
                <a:ea typeface="Cambria" pitchFamily="18" charset="0"/>
                <a:cs typeface="Arial" pitchFamily="34" charset="0"/>
              </a:rPr>
              <a:t> </a:t>
            </a:r>
            <a:r>
              <a:rPr lang="en-US" sz="2400" b="1" dirty="0" err="1">
                <a:solidFill>
                  <a:srgbClr val="002060"/>
                </a:solidFill>
                <a:latin typeface="Cambria" pitchFamily="18" charset="0"/>
                <a:ea typeface="Cambria" pitchFamily="18" charset="0"/>
                <a:cs typeface="Arial" pitchFamily="34" charset="0"/>
              </a:rPr>
              <a:t>tokova</a:t>
            </a:r>
            <a:r>
              <a:rPr lang="en-US" sz="2400" dirty="0">
                <a:solidFill>
                  <a:srgbClr val="002060"/>
                </a:solidFill>
                <a:latin typeface="Cambria" pitchFamily="18" charset="0"/>
                <a:ea typeface="Cambria" pitchFamily="18" charset="0"/>
                <a:cs typeface="Arial" pitchFamily="34" charset="0"/>
              </a:rPr>
              <a:t>: </a:t>
            </a:r>
            <a:r>
              <a:rPr lang="en-US" sz="2400" dirty="0" err="1">
                <a:solidFill>
                  <a:srgbClr val="002060"/>
                </a:solidFill>
                <a:latin typeface="Cambria" pitchFamily="18" charset="0"/>
                <a:ea typeface="Cambria" pitchFamily="18" charset="0"/>
                <a:cs typeface="Arial" pitchFamily="34" charset="0"/>
              </a:rPr>
              <a:t>ulazni</a:t>
            </a:r>
            <a:r>
              <a:rPr lang="en-US" sz="2400" dirty="0">
                <a:solidFill>
                  <a:srgbClr val="002060"/>
                </a:solidFill>
                <a:latin typeface="Cambria" pitchFamily="18" charset="0"/>
                <a:ea typeface="Cambria" pitchFamily="18" charset="0"/>
                <a:cs typeface="Arial" pitchFamily="34" charset="0"/>
              </a:rPr>
              <a:t> i </a:t>
            </a:r>
            <a:r>
              <a:rPr lang="en-US" sz="2400" dirty="0" err="1">
                <a:solidFill>
                  <a:srgbClr val="002060"/>
                </a:solidFill>
                <a:latin typeface="Cambria" pitchFamily="18" charset="0"/>
                <a:ea typeface="Cambria" pitchFamily="18" charset="0"/>
                <a:cs typeface="Arial" pitchFamily="34" charset="0"/>
              </a:rPr>
              <a:t>izlazni</a:t>
            </a:r>
            <a:r>
              <a:rPr lang="en-US" sz="2400" dirty="0">
                <a:solidFill>
                  <a:srgbClr val="002060"/>
                </a:solidFill>
                <a:latin typeface="Cambria" pitchFamily="18" charset="0"/>
                <a:ea typeface="Cambria" pitchFamily="18" charset="0"/>
                <a:cs typeface="Arial" pitchFamily="34" charset="0"/>
              </a:rPr>
              <a:t> </a:t>
            </a:r>
            <a:r>
              <a:rPr lang="en-US" sz="2400" dirty="0" err="1">
                <a:solidFill>
                  <a:srgbClr val="002060"/>
                </a:solidFill>
                <a:latin typeface="Cambria" pitchFamily="18" charset="0"/>
                <a:ea typeface="Cambria" pitchFamily="18" charset="0"/>
                <a:cs typeface="Arial" pitchFamily="34" charset="0"/>
              </a:rPr>
              <a:t>tokovi</a:t>
            </a:r>
            <a:r>
              <a:rPr lang="en-US" sz="2400" dirty="0">
                <a:solidFill>
                  <a:srgbClr val="002060"/>
                </a:solidFill>
                <a:latin typeface="Cambria" pitchFamily="18" charset="0"/>
                <a:ea typeface="Cambria" pitchFamily="18" charset="0"/>
                <a:cs typeface="Arial" pitchFamily="34" charset="0"/>
              </a:rPr>
              <a:t> </a:t>
            </a:r>
            <a:r>
              <a:rPr lang="en-US" sz="2400" dirty="0" err="1">
                <a:solidFill>
                  <a:srgbClr val="002060"/>
                </a:solidFill>
                <a:latin typeface="Cambria" pitchFamily="18" charset="0"/>
                <a:ea typeface="Cambria" pitchFamily="18" charset="0"/>
                <a:cs typeface="Arial" pitchFamily="34" charset="0"/>
              </a:rPr>
              <a:t>na</a:t>
            </a:r>
            <a:r>
              <a:rPr lang="en-US" sz="2400" dirty="0">
                <a:solidFill>
                  <a:srgbClr val="002060"/>
                </a:solidFill>
                <a:latin typeface="Cambria" pitchFamily="18" charset="0"/>
                <a:ea typeface="Cambria" pitchFamily="18" charset="0"/>
                <a:cs typeface="Arial" pitchFamily="34" charset="0"/>
              </a:rPr>
              <a:t> </a:t>
            </a:r>
            <a:r>
              <a:rPr lang="en-US" sz="2400" dirty="0" err="1">
                <a:solidFill>
                  <a:srgbClr val="002060"/>
                </a:solidFill>
                <a:latin typeface="Cambria" pitchFamily="18" charset="0"/>
                <a:ea typeface="Cambria" pitchFamily="18" charset="0"/>
                <a:cs typeface="Arial" pitchFamily="34" charset="0"/>
              </a:rPr>
              <a:t>celokupnom</a:t>
            </a:r>
            <a:r>
              <a:rPr lang="en-US" sz="2400" dirty="0">
                <a:solidFill>
                  <a:srgbClr val="002060"/>
                </a:solidFill>
                <a:latin typeface="Cambria" pitchFamily="18" charset="0"/>
                <a:ea typeface="Cambria" pitchFamily="18" charset="0"/>
                <a:cs typeface="Arial" pitchFamily="34" charset="0"/>
              </a:rPr>
              <a:t> </a:t>
            </a:r>
            <a:r>
              <a:rPr lang="en-US" sz="2400" dirty="0" err="1">
                <a:solidFill>
                  <a:srgbClr val="002060"/>
                </a:solidFill>
                <a:latin typeface="Cambria" pitchFamily="18" charset="0"/>
                <a:ea typeface="Cambria" pitchFamily="18" charset="0"/>
                <a:cs typeface="Arial" pitchFamily="34" charset="0"/>
              </a:rPr>
              <a:t>dijagramu</a:t>
            </a:r>
            <a:r>
              <a:rPr lang="en-US" sz="2400" dirty="0">
                <a:solidFill>
                  <a:srgbClr val="002060"/>
                </a:solidFill>
                <a:latin typeface="Cambria" pitchFamily="18" charset="0"/>
                <a:ea typeface="Cambria" pitchFamily="18" charset="0"/>
                <a:cs typeface="Arial" pitchFamily="34" charset="0"/>
              </a:rPr>
              <a:t> </a:t>
            </a:r>
            <a:r>
              <a:rPr lang="en-US" sz="2400" dirty="0" err="1">
                <a:solidFill>
                  <a:srgbClr val="002060"/>
                </a:solidFill>
                <a:latin typeface="Cambria" pitchFamily="18" charset="0"/>
                <a:ea typeface="Cambria" pitchFamily="18" charset="0"/>
                <a:cs typeface="Arial" pitchFamily="34" charset="0"/>
              </a:rPr>
              <a:t>toka</a:t>
            </a:r>
            <a:r>
              <a:rPr lang="en-US" sz="2400" dirty="0">
                <a:solidFill>
                  <a:srgbClr val="002060"/>
                </a:solidFill>
                <a:latin typeface="Cambria" pitchFamily="18" charset="0"/>
                <a:ea typeface="Cambria" pitchFamily="18" charset="0"/>
                <a:cs typeface="Arial" pitchFamily="34" charset="0"/>
              </a:rPr>
              <a:t> </a:t>
            </a:r>
            <a:r>
              <a:rPr lang="en-US" sz="2400" dirty="0" err="1">
                <a:solidFill>
                  <a:srgbClr val="002060"/>
                </a:solidFill>
                <a:latin typeface="Cambria" pitchFamily="18" charset="0"/>
                <a:ea typeface="Cambria" pitchFamily="18" charset="0"/>
                <a:cs typeface="Arial" pitchFamily="34" charset="0"/>
              </a:rPr>
              <a:t>podataka</a:t>
            </a:r>
            <a:r>
              <a:rPr lang="en-US" sz="2400" dirty="0">
                <a:solidFill>
                  <a:srgbClr val="002060"/>
                </a:solidFill>
                <a:latin typeface="Cambria" pitchFamily="18" charset="0"/>
                <a:ea typeface="Cambria" pitchFamily="18" charset="0"/>
                <a:cs typeface="Arial" pitchFamily="34" charset="0"/>
              </a:rPr>
              <a:t> </a:t>
            </a:r>
            <a:r>
              <a:rPr lang="en-US" sz="2400" dirty="0" err="1">
                <a:solidFill>
                  <a:srgbClr val="002060"/>
                </a:solidFill>
                <a:latin typeface="Cambria" pitchFamily="18" charset="0"/>
                <a:ea typeface="Cambria" pitchFamily="18" charset="0"/>
                <a:cs typeface="Arial" pitchFamily="34" charset="0"/>
              </a:rPr>
              <a:t>dobijenom</a:t>
            </a:r>
            <a:r>
              <a:rPr lang="en-US" sz="2400" dirty="0">
                <a:solidFill>
                  <a:srgbClr val="002060"/>
                </a:solidFill>
                <a:latin typeface="Cambria" pitchFamily="18" charset="0"/>
                <a:ea typeface="Cambria" pitchFamily="18" charset="0"/>
                <a:cs typeface="Arial" pitchFamily="34" charset="0"/>
              </a:rPr>
              <a:t> </a:t>
            </a:r>
            <a:r>
              <a:rPr lang="en-US" sz="2400" dirty="0" err="1">
                <a:solidFill>
                  <a:srgbClr val="002060"/>
                </a:solidFill>
                <a:latin typeface="Cambria" pitchFamily="18" charset="0"/>
                <a:ea typeface="Cambria" pitchFamily="18" charset="0"/>
                <a:cs typeface="Arial" pitchFamily="34" charset="0"/>
              </a:rPr>
              <a:t>dekompozicijom</a:t>
            </a:r>
            <a:r>
              <a:rPr lang="en-US" sz="2400" dirty="0">
                <a:solidFill>
                  <a:srgbClr val="002060"/>
                </a:solidFill>
                <a:latin typeface="Cambria" pitchFamily="18" charset="0"/>
                <a:ea typeface="Cambria" pitchFamily="18" charset="0"/>
                <a:cs typeface="Arial" pitchFamily="34" charset="0"/>
              </a:rPr>
              <a:t> </a:t>
            </a:r>
            <a:r>
              <a:rPr lang="en-US" sz="2400" dirty="0" err="1">
                <a:solidFill>
                  <a:srgbClr val="002060"/>
                </a:solidFill>
                <a:latin typeface="Cambria" pitchFamily="18" charset="0"/>
                <a:ea typeface="Cambria" pitchFamily="18" charset="0"/>
                <a:cs typeface="Arial" pitchFamily="34" charset="0"/>
              </a:rPr>
              <a:t>nekog</a:t>
            </a:r>
            <a:r>
              <a:rPr lang="en-US" sz="2400" dirty="0">
                <a:solidFill>
                  <a:srgbClr val="002060"/>
                </a:solidFill>
                <a:latin typeface="Cambria" pitchFamily="18" charset="0"/>
                <a:ea typeface="Cambria" pitchFamily="18" charset="0"/>
                <a:cs typeface="Arial" pitchFamily="34" charset="0"/>
              </a:rPr>
              <a:t> </a:t>
            </a:r>
            <a:r>
              <a:rPr lang="en-US" sz="2400" dirty="0" err="1">
                <a:solidFill>
                  <a:srgbClr val="002060"/>
                </a:solidFill>
                <a:latin typeface="Cambria" pitchFamily="18" charset="0"/>
                <a:ea typeface="Cambria" pitchFamily="18" charset="0"/>
                <a:cs typeface="Arial" pitchFamily="34" charset="0"/>
              </a:rPr>
              <a:t>procesa</a:t>
            </a:r>
            <a:r>
              <a:rPr lang="en-US" sz="2400" dirty="0">
                <a:solidFill>
                  <a:srgbClr val="002060"/>
                </a:solidFill>
                <a:latin typeface="Cambria" pitchFamily="18" charset="0"/>
                <a:ea typeface="Cambria" pitchFamily="18" charset="0"/>
                <a:cs typeface="Arial" pitchFamily="34" charset="0"/>
              </a:rPr>
              <a:t> </a:t>
            </a:r>
            <a:r>
              <a:rPr lang="en-US" sz="2400" dirty="0" err="1">
                <a:solidFill>
                  <a:srgbClr val="002060"/>
                </a:solidFill>
                <a:latin typeface="Cambria" pitchFamily="18" charset="0"/>
                <a:ea typeface="Cambria" pitchFamily="18" charset="0"/>
                <a:cs typeface="Arial" pitchFamily="34" charset="0"/>
              </a:rPr>
              <a:t>moraju</a:t>
            </a:r>
            <a:r>
              <a:rPr lang="en-US" sz="2400" dirty="0">
                <a:solidFill>
                  <a:srgbClr val="002060"/>
                </a:solidFill>
                <a:latin typeface="Cambria" pitchFamily="18" charset="0"/>
                <a:ea typeface="Cambria" pitchFamily="18" charset="0"/>
                <a:cs typeface="Arial" pitchFamily="34" charset="0"/>
              </a:rPr>
              <a:t> </a:t>
            </a:r>
            <a:r>
              <a:rPr lang="en-US" sz="2400" dirty="0" err="1">
                <a:solidFill>
                  <a:srgbClr val="002060"/>
                </a:solidFill>
                <a:latin typeface="Cambria" pitchFamily="18" charset="0"/>
                <a:ea typeface="Cambria" pitchFamily="18" charset="0"/>
                <a:cs typeface="Arial" pitchFamily="34" charset="0"/>
              </a:rPr>
              <a:t>biti</a:t>
            </a:r>
            <a:r>
              <a:rPr lang="en-US" sz="2400" dirty="0">
                <a:solidFill>
                  <a:srgbClr val="002060"/>
                </a:solidFill>
                <a:latin typeface="Cambria" pitchFamily="18" charset="0"/>
                <a:ea typeface="Cambria" pitchFamily="18" charset="0"/>
                <a:cs typeface="Arial" pitchFamily="34" charset="0"/>
              </a:rPr>
              <a:t> </a:t>
            </a:r>
            <a:r>
              <a:rPr lang="en-US" sz="2400" dirty="0" err="1">
                <a:solidFill>
                  <a:srgbClr val="002060"/>
                </a:solidFill>
                <a:latin typeface="Cambria" pitchFamily="18" charset="0"/>
                <a:ea typeface="Cambria" pitchFamily="18" charset="0"/>
                <a:cs typeface="Arial" pitchFamily="34" charset="0"/>
              </a:rPr>
              <a:t>ekvivalentni</a:t>
            </a:r>
            <a:r>
              <a:rPr lang="en-US" sz="2400" dirty="0">
                <a:solidFill>
                  <a:srgbClr val="002060"/>
                </a:solidFill>
                <a:latin typeface="Cambria" pitchFamily="18" charset="0"/>
                <a:ea typeface="Cambria" pitchFamily="18" charset="0"/>
                <a:cs typeface="Arial" pitchFamily="34" charset="0"/>
              </a:rPr>
              <a:t> </a:t>
            </a:r>
            <a:r>
              <a:rPr lang="en-US" sz="2400" dirty="0" err="1">
                <a:solidFill>
                  <a:srgbClr val="002060"/>
                </a:solidFill>
                <a:latin typeface="Cambria" pitchFamily="18" charset="0"/>
                <a:ea typeface="Cambria" pitchFamily="18" charset="0"/>
                <a:cs typeface="Arial" pitchFamily="34" charset="0"/>
              </a:rPr>
              <a:t>sa</a:t>
            </a:r>
            <a:r>
              <a:rPr lang="en-US" sz="2400" dirty="0">
                <a:solidFill>
                  <a:srgbClr val="002060"/>
                </a:solidFill>
                <a:latin typeface="Cambria" pitchFamily="18" charset="0"/>
                <a:ea typeface="Cambria" pitchFamily="18" charset="0"/>
                <a:cs typeface="Arial" pitchFamily="34" charset="0"/>
              </a:rPr>
              <a:t> </a:t>
            </a:r>
            <a:r>
              <a:rPr lang="en-US" sz="2400" dirty="0" err="1">
                <a:solidFill>
                  <a:srgbClr val="002060"/>
                </a:solidFill>
                <a:latin typeface="Cambria" pitchFamily="18" charset="0"/>
                <a:ea typeface="Cambria" pitchFamily="18" charset="0"/>
                <a:cs typeface="Arial" pitchFamily="34" charset="0"/>
              </a:rPr>
              <a:t>ulaznim</a:t>
            </a:r>
            <a:r>
              <a:rPr lang="en-US" sz="2400" dirty="0">
                <a:solidFill>
                  <a:srgbClr val="002060"/>
                </a:solidFill>
                <a:latin typeface="Cambria" pitchFamily="18" charset="0"/>
                <a:ea typeface="Cambria" pitchFamily="18" charset="0"/>
                <a:cs typeface="Arial" pitchFamily="34" charset="0"/>
              </a:rPr>
              <a:t> i </a:t>
            </a:r>
            <a:r>
              <a:rPr lang="en-US" sz="2400" dirty="0" err="1">
                <a:solidFill>
                  <a:srgbClr val="002060"/>
                </a:solidFill>
                <a:latin typeface="Cambria" pitchFamily="18" charset="0"/>
                <a:ea typeface="Cambria" pitchFamily="18" charset="0"/>
                <a:cs typeface="Arial" pitchFamily="34" charset="0"/>
              </a:rPr>
              <a:t>izlaznim</a:t>
            </a:r>
            <a:r>
              <a:rPr lang="en-US" sz="2400" dirty="0">
                <a:solidFill>
                  <a:srgbClr val="002060"/>
                </a:solidFill>
                <a:latin typeface="Cambria" pitchFamily="18" charset="0"/>
                <a:ea typeface="Cambria" pitchFamily="18" charset="0"/>
                <a:cs typeface="Arial" pitchFamily="34" charset="0"/>
              </a:rPr>
              <a:t> </a:t>
            </a:r>
            <a:r>
              <a:rPr lang="en-US" sz="2400" dirty="0" err="1">
                <a:solidFill>
                  <a:srgbClr val="002060"/>
                </a:solidFill>
                <a:latin typeface="Cambria" pitchFamily="18" charset="0"/>
                <a:ea typeface="Cambria" pitchFamily="18" charset="0"/>
                <a:cs typeface="Arial" pitchFamily="34" charset="0"/>
              </a:rPr>
              <a:t>tokovima</a:t>
            </a:r>
            <a:r>
              <a:rPr lang="en-US" sz="2400" dirty="0">
                <a:solidFill>
                  <a:srgbClr val="002060"/>
                </a:solidFill>
                <a:latin typeface="Cambria" pitchFamily="18" charset="0"/>
                <a:ea typeface="Cambria" pitchFamily="18" charset="0"/>
                <a:cs typeface="Arial" pitchFamily="34" charset="0"/>
              </a:rPr>
              <a:t> tog </a:t>
            </a:r>
            <a:r>
              <a:rPr lang="en-US" sz="2400" dirty="0" err="1">
                <a:solidFill>
                  <a:srgbClr val="002060"/>
                </a:solidFill>
                <a:latin typeface="Cambria" pitchFamily="18" charset="0"/>
                <a:ea typeface="Cambria" pitchFamily="18" charset="0"/>
                <a:cs typeface="Arial" pitchFamily="34" charset="0"/>
              </a:rPr>
              <a:t>procesa</a:t>
            </a:r>
            <a:r>
              <a:rPr lang="en-US" sz="2400" dirty="0">
                <a:solidFill>
                  <a:srgbClr val="002060"/>
                </a:solidFill>
                <a:latin typeface="Cambria" pitchFamily="18" charset="0"/>
                <a:ea typeface="Cambria" pitchFamily="18" charset="0"/>
                <a:cs typeface="Arial" pitchFamily="34" charset="0"/>
              </a:rPr>
              <a:t> </a:t>
            </a:r>
            <a:r>
              <a:rPr lang="en-US" sz="2400" dirty="0" err="1">
                <a:solidFill>
                  <a:srgbClr val="002060"/>
                </a:solidFill>
                <a:latin typeface="Cambria" pitchFamily="18" charset="0"/>
                <a:ea typeface="Cambria" pitchFamily="18" charset="0"/>
                <a:cs typeface="Arial" pitchFamily="34" charset="0"/>
              </a:rPr>
              <a:t>prikazanim</a:t>
            </a:r>
            <a:r>
              <a:rPr lang="en-US" sz="2400" dirty="0">
                <a:solidFill>
                  <a:srgbClr val="002060"/>
                </a:solidFill>
                <a:latin typeface="Cambria" pitchFamily="18" charset="0"/>
                <a:ea typeface="Cambria" pitchFamily="18" charset="0"/>
                <a:cs typeface="Arial" pitchFamily="34" charset="0"/>
              </a:rPr>
              <a:t> </a:t>
            </a:r>
            <a:r>
              <a:rPr lang="en-US" sz="2400" dirty="0" err="1">
                <a:solidFill>
                  <a:srgbClr val="002060"/>
                </a:solidFill>
                <a:latin typeface="Cambria" pitchFamily="18" charset="0"/>
                <a:ea typeface="Cambria" pitchFamily="18" charset="0"/>
                <a:cs typeface="Arial" pitchFamily="34" charset="0"/>
              </a:rPr>
              <a:t>na</a:t>
            </a:r>
            <a:r>
              <a:rPr lang="en-US" sz="2400" dirty="0">
                <a:solidFill>
                  <a:srgbClr val="002060"/>
                </a:solidFill>
                <a:latin typeface="Cambria" pitchFamily="18" charset="0"/>
                <a:ea typeface="Cambria" pitchFamily="18" charset="0"/>
                <a:cs typeface="Arial" pitchFamily="34" charset="0"/>
              </a:rPr>
              <a:t> </a:t>
            </a:r>
            <a:r>
              <a:rPr lang="en-US" sz="2400" dirty="0" err="1">
                <a:solidFill>
                  <a:srgbClr val="002060"/>
                </a:solidFill>
                <a:latin typeface="Cambria" pitchFamily="18" charset="0"/>
                <a:ea typeface="Cambria" pitchFamily="18" charset="0"/>
                <a:cs typeface="Arial" pitchFamily="34" charset="0"/>
              </a:rPr>
              <a:t>dijagramu</a:t>
            </a:r>
            <a:r>
              <a:rPr lang="en-US" sz="2400" dirty="0">
                <a:solidFill>
                  <a:srgbClr val="002060"/>
                </a:solidFill>
                <a:latin typeface="Cambria" pitchFamily="18" charset="0"/>
                <a:ea typeface="Cambria" pitchFamily="18" charset="0"/>
                <a:cs typeface="Arial" pitchFamily="34" charset="0"/>
              </a:rPr>
              <a:t> </a:t>
            </a:r>
            <a:r>
              <a:rPr lang="en-US" sz="2400" dirty="0" err="1">
                <a:solidFill>
                  <a:srgbClr val="002060"/>
                </a:solidFill>
                <a:latin typeface="Cambria" pitchFamily="18" charset="0"/>
                <a:ea typeface="Cambria" pitchFamily="18" charset="0"/>
                <a:cs typeface="Arial" pitchFamily="34" charset="0"/>
              </a:rPr>
              <a:t>višeg</a:t>
            </a:r>
            <a:r>
              <a:rPr lang="en-US" sz="2400" dirty="0">
                <a:solidFill>
                  <a:srgbClr val="002060"/>
                </a:solidFill>
                <a:latin typeface="Cambria" pitchFamily="18" charset="0"/>
                <a:ea typeface="Cambria" pitchFamily="18" charset="0"/>
                <a:cs typeface="Arial" pitchFamily="34" charset="0"/>
              </a:rPr>
              <a:t> </a:t>
            </a:r>
            <a:r>
              <a:rPr lang="en-US" sz="2400" dirty="0" err="1">
                <a:solidFill>
                  <a:srgbClr val="002060"/>
                </a:solidFill>
                <a:latin typeface="Cambria" pitchFamily="18" charset="0"/>
                <a:ea typeface="Cambria" pitchFamily="18" charset="0"/>
                <a:cs typeface="Arial" pitchFamily="34" charset="0"/>
              </a:rPr>
              <a:t>nivoa</a:t>
            </a:r>
            <a:r>
              <a:rPr lang="en-US" sz="2400" dirty="0">
                <a:solidFill>
                  <a:srgbClr val="002060"/>
                </a:solidFill>
                <a:latin typeface="Cambria" pitchFamily="18" charset="0"/>
                <a:ea typeface="Cambria" pitchFamily="18" charset="0"/>
                <a:cs typeface="Arial" pitchFamily="34" charset="0"/>
              </a:rPr>
              <a:t>; </a:t>
            </a:r>
          </a:p>
        </p:txBody>
      </p:sp>
      <p:sp>
        <p:nvSpPr>
          <p:cNvPr id="4" name="Title 1"/>
          <p:cNvSpPr txBox="1">
            <a:spLocks/>
          </p:cNvSpPr>
          <p:nvPr/>
        </p:nvSpPr>
        <p:spPr>
          <a:xfrm>
            <a:off x="914400" y="1170011"/>
            <a:ext cx="6681936" cy="1066130"/>
          </a:xfrm>
          <a:prstGeom prst="rect">
            <a:avLst/>
          </a:prstGeom>
        </p:spPr>
        <p:txBody>
          <a:bodyPr vert="horz" lIns="91440" tIns="45720" rIns="91440" bIns="45720"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lnSpc>
                <a:spcPct val="90000"/>
              </a:lnSpc>
            </a:pPr>
            <a:r>
              <a:rPr lang="pl-PL" sz="4000" dirty="0" smtClean="0">
                <a:solidFill>
                  <a:srgbClr val="002060"/>
                </a:solidFill>
                <a:latin typeface="Cambria" pitchFamily="18" charset="0"/>
                <a:ea typeface="Cambria" pitchFamily="18" charset="0"/>
              </a:rPr>
              <a:t>Pravila za dekompoziciju </a:t>
            </a:r>
            <a:r>
              <a:rPr lang="en-US" sz="4000" dirty="0" smtClean="0">
                <a:solidFill>
                  <a:srgbClr val="002060"/>
                </a:solidFill>
                <a:latin typeface="Cambria" pitchFamily="18" charset="0"/>
                <a:ea typeface="Cambria" pitchFamily="18" charset="0"/>
              </a:rPr>
              <a:t>DTP</a:t>
            </a:r>
            <a:endParaRPr lang="en-US" sz="4000" dirty="0">
              <a:solidFill>
                <a:srgbClr val="002060"/>
              </a:solidFill>
              <a:latin typeface="Cambria" pitchFamily="18" charset="0"/>
              <a:ea typeface="Cambria" pitchFamily="18" charset="0"/>
            </a:endParaRPr>
          </a:p>
        </p:txBody>
      </p:sp>
    </p:spTree>
    <p:extLst>
      <p:ext uri="{BB962C8B-B14F-4D97-AF65-F5344CB8AC3E}">
        <p14:creationId xmlns:p14="http://schemas.microsoft.com/office/powerpoint/2010/main" val="31993284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11560" y="1052736"/>
            <a:ext cx="7846640" cy="1470025"/>
          </a:xfrm>
        </p:spPr>
        <p:txBody>
          <a:bodyPr>
            <a:normAutofit/>
          </a:bodyPr>
          <a:lstStyle/>
          <a:p>
            <a:pPr algn="l"/>
            <a:r>
              <a:rPr lang="sr-Latn-RS" sz="4000" dirty="0">
                <a:solidFill>
                  <a:srgbClr val="002060"/>
                </a:solidFill>
                <a:latin typeface="Cambria" pitchFamily="18" charset="0"/>
                <a:ea typeface="Cambria" pitchFamily="18" charset="0"/>
              </a:rPr>
              <a:t>Ciljevi metoda i zajedničke karakteristike</a:t>
            </a:r>
            <a:endParaRPr lang="en-US" sz="4000" dirty="0">
              <a:solidFill>
                <a:srgbClr val="002060"/>
              </a:solidFill>
              <a:latin typeface="Cambria" pitchFamily="18" charset="0"/>
              <a:ea typeface="Cambria" pitchFamily="18" charset="0"/>
            </a:endParaRPr>
          </a:p>
        </p:txBody>
      </p:sp>
      <p:sp>
        <p:nvSpPr>
          <p:cNvPr id="3" name="Subtitle 2"/>
          <p:cNvSpPr>
            <a:spLocks noGrp="1"/>
          </p:cNvSpPr>
          <p:nvPr>
            <p:ph type="subTitle" idx="1"/>
          </p:nvPr>
        </p:nvSpPr>
        <p:spPr>
          <a:xfrm>
            <a:off x="683568" y="2564904"/>
            <a:ext cx="7704856" cy="3960440"/>
          </a:xfrm>
        </p:spPr>
        <p:txBody>
          <a:bodyPr>
            <a:noAutofit/>
          </a:bodyPr>
          <a:lstStyle/>
          <a:p>
            <a:pPr algn="l">
              <a:spcBef>
                <a:spcPts val="600"/>
              </a:spcBef>
            </a:pPr>
            <a:r>
              <a:rPr lang="en-US" sz="2400" dirty="0" err="1">
                <a:solidFill>
                  <a:schemeClr val="tx2"/>
                </a:solidFill>
                <a:latin typeface="Cambria" pitchFamily="18" charset="0"/>
                <a:ea typeface="Cambria" pitchFamily="18" charset="0"/>
              </a:rPr>
              <a:t>Ciljevi</a:t>
            </a:r>
            <a:r>
              <a:rPr lang="en-US" sz="2400" dirty="0">
                <a:solidFill>
                  <a:schemeClr val="tx2"/>
                </a:solidFill>
                <a:latin typeface="Cambria" pitchFamily="18" charset="0"/>
                <a:ea typeface="Cambria" pitchFamily="18" charset="0"/>
              </a:rPr>
              <a:t> </a:t>
            </a:r>
            <a:r>
              <a:rPr lang="en-US" sz="2400" dirty="0" err="1">
                <a:solidFill>
                  <a:schemeClr val="tx2"/>
                </a:solidFill>
                <a:latin typeface="Cambria" pitchFamily="18" charset="0"/>
                <a:ea typeface="Cambria" pitchFamily="18" charset="0"/>
              </a:rPr>
              <a:t>metoda</a:t>
            </a:r>
            <a:r>
              <a:rPr lang="en-US" sz="2400" dirty="0">
                <a:solidFill>
                  <a:schemeClr val="tx2"/>
                </a:solidFill>
                <a:latin typeface="Cambria" pitchFamily="18" charset="0"/>
                <a:ea typeface="Cambria" pitchFamily="18" charset="0"/>
              </a:rPr>
              <a:t> </a:t>
            </a:r>
            <a:r>
              <a:rPr lang="en-US" sz="2400" dirty="0" err="1">
                <a:solidFill>
                  <a:schemeClr val="tx2"/>
                </a:solidFill>
                <a:latin typeface="Cambria" pitchFamily="18" charset="0"/>
                <a:ea typeface="Cambria" pitchFamily="18" charset="0"/>
              </a:rPr>
              <a:t>su</a:t>
            </a:r>
            <a:r>
              <a:rPr lang="en-US" sz="2400" dirty="0">
                <a:solidFill>
                  <a:schemeClr val="tx2"/>
                </a:solidFill>
                <a:latin typeface="Cambria" pitchFamily="18" charset="0"/>
                <a:ea typeface="Cambria" pitchFamily="18" charset="0"/>
              </a:rPr>
              <a:t>: </a:t>
            </a:r>
          </a:p>
          <a:p>
            <a:pPr marL="342900" indent="-342900" algn="l">
              <a:spcBef>
                <a:spcPts val="600"/>
              </a:spcBef>
              <a:buFont typeface="Arial" pitchFamily="34" charset="0"/>
              <a:buChar char="•"/>
            </a:pPr>
            <a:r>
              <a:rPr lang="en-US" sz="2400" dirty="0" err="1">
                <a:solidFill>
                  <a:schemeClr val="tx2"/>
                </a:solidFill>
                <a:latin typeface="Cambria" pitchFamily="18" charset="0"/>
                <a:ea typeface="Cambria" pitchFamily="18" charset="0"/>
              </a:rPr>
              <a:t>Povećanje</a:t>
            </a:r>
            <a:r>
              <a:rPr lang="en-US" sz="2400" dirty="0">
                <a:solidFill>
                  <a:schemeClr val="tx2"/>
                </a:solidFill>
                <a:latin typeface="Cambria" pitchFamily="18" charset="0"/>
                <a:ea typeface="Cambria" pitchFamily="18" charset="0"/>
              </a:rPr>
              <a:t> </a:t>
            </a:r>
            <a:r>
              <a:rPr lang="en-US" sz="2400" dirty="0" err="1" smtClean="0">
                <a:solidFill>
                  <a:schemeClr val="tx2"/>
                </a:solidFill>
                <a:latin typeface="Cambria" pitchFamily="18" charset="0"/>
                <a:ea typeface="Cambria" pitchFamily="18" charset="0"/>
              </a:rPr>
              <a:t>produktivnosti</a:t>
            </a:r>
            <a:r>
              <a:rPr lang="en-US" sz="2400" dirty="0" smtClean="0">
                <a:solidFill>
                  <a:schemeClr val="tx2"/>
                </a:solidFill>
                <a:latin typeface="Cambria" pitchFamily="18" charset="0"/>
                <a:ea typeface="Cambria" pitchFamily="18" charset="0"/>
              </a:rPr>
              <a:t> - </a:t>
            </a:r>
            <a:r>
              <a:rPr lang="en-US" sz="2400" dirty="0" err="1" smtClean="0">
                <a:solidFill>
                  <a:schemeClr val="tx2"/>
                </a:solidFill>
                <a:latin typeface="Cambria" pitchFamily="18" charset="0"/>
                <a:ea typeface="Cambria" pitchFamily="18" charset="0"/>
              </a:rPr>
              <a:t>brže</a:t>
            </a:r>
            <a:r>
              <a:rPr lang="en-US" sz="2400" dirty="0" smtClean="0">
                <a:solidFill>
                  <a:schemeClr val="tx2"/>
                </a:solidFill>
                <a:latin typeface="Cambria" pitchFamily="18" charset="0"/>
                <a:ea typeface="Cambria" pitchFamily="18" charset="0"/>
              </a:rPr>
              <a:t> </a:t>
            </a:r>
            <a:r>
              <a:rPr lang="en-US" sz="2400" dirty="0" err="1">
                <a:solidFill>
                  <a:schemeClr val="tx2"/>
                </a:solidFill>
                <a:latin typeface="Cambria" pitchFamily="18" charset="0"/>
                <a:ea typeface="Cambria" pitchFamily="18" charset="0"/>
              </a:rPr>
              <a:t>obavljanje</a:t>
            </a:r>
            <a:r>
              <a:rPr lang="en-US" sz="2400" dirty="0">
                <a:solidFill>
                  <a:schemeClr val="tx2"/>
                </a:solidFill>
                <a:latin typeface="Cambria" pitchFamily="18" charset="0"/>
                <a:ea typeface="Cambria" pitchFamily="18" charset="0"/>
              </a:rPr>
              <a:t> </a:t>
            </a:r>
            <a:r>
              <a:rPr lang="en-US" sz="2400" dirty="0" err="1">
                <a:solidFill>
                  <a:schemeClr val="tx2"/>
                </a:solidFill>
                <a:latin typeface="Cambria" pitchFamily="18" charset="0"/>
                <a:ea typeface="Cambria" pitchFamily="18" charset="0"/>
              </a:rPr>
              <a:t>procesa</a:t>
            </a:r>
            <a:r>
              <a:rPr lang="en-US" sz="2400" dirty="0">
                <a:solidFill>
                  <a:schemeClr val="tx2"/>
                </a:solidFill>
                <a:latin typeface="Cambria" pitchFamily="18" charset="0"/>
                <a:ea typeface="Cambria" pitchFamily="18" charset="0"/>
              </a:rPr>
              <a:t> </a:t>
            </a:r>
            <a:r>
              <a:rPr lang="en-US" sz="2400" dirty="0" err="1">
                <a:solidFill>
                  <a:schemeClr val="tx2"/>
                </a:solidFill>
                <a:latin typeface="Cambria" pitchFamily="18" charset="0"/>
                <a:ea typeface="Cambria" pitchFamily="18" charset="0"/>
              </a:rPr>
              <a:t>rada</a:t>
            </a:r>
            <a:r>
              <a:rPr lang="en-US" sz="2400" dirty="0">
                <a:solidFill>
                  <a:schemeClr val="tx2"/>
                </a:solidFill>
                <a:latin typeface="Cambria" pitchFamily="18" charset="0"/>
                <a:ea typeface="Cambria" pitchFamily="18" charset="0"/>
              </a:rPr>
              <a:t>; </a:t>
            </a:r>
          </a:p>
          <a:p>
            <a:pPr marL="342900" indent="-342900" algn="l">
              <a:spcBef>
                <a:spcPts val="600"/>
              </a:spcBef>
              <a:buFont typeface="Arial" pitchFamily="34" charset="0"/>
              <a:buChar char="•"/>
            </a:pPr>
            <a:r>
              <a:rPr lang="en-US" sz="2400" dirty="0" err="1">
                <a:solidFill>
                  <a:schemeClr val="tx2"/>
                </a:solidFill>
                <a:latin typeface="Cambria" pitchFamily="18" charset="0"/>
                <a:ea typeface="Cambria" pitchFamily="18" charset="0"/>
              </a:rPr>
              <a:t>Zadovoljenje</a:t>
            </a:r>
            <a:r>
              <a:rPr lang="en-US" sz="2400" dirty="0">
                <a:solidFill>
                  <a:schemeClr val="tx2"/>
                </a:solidFill>
                <a:latin typeface="Cambria" pitchFamily="18" charset="0"/>
                <a:ea typeface="Cambria" pitchFamily="18" charset="0"/>
              </a:rPr>
              <a:t> </a:t>
            </a:r>
            <a:r>
              <a:rPr lang="en-US" sz="2400" dirty="0" err="1">
                <a:solidFill>
                  <a:schemeClr val="tx2"/>
                </a:solidFill>
                <a:latin typeface="Cambria" pitchFamily="18" charset="0"/>
                <a:ea typeface="Cambria" pitchFamily="18" charset="0"/>
              </a:rPr>
              <a:t>stvarnih</a:t>
            </a:r>
            <a:r>
              <a:rPr lang="en-US" sz="2400" dirty="0">
                <a:solidFill>
                  <a:schemeClr val="tx2"/>
                </a:solidFill>
                <a:latin typeface="Cambria" pitchFamily="18" charset="0"/>
                <a:ea typeface="Cambria" pitchFamily="18" charset="0"/>
              </a:rPr>
              <a:t> </a:t>
            </a:r>
            <a:r>
              <a:rPr lang="en-US" sz="2400" dirty="0" err="1">
                <a:solidFill>
                  <a:schemeClr val="tx2"/>
                </a:solidFill>
                <a:latin typeface="Cambria" pitchFamily="18" charset="0"/>
                <a:ea typeface="Cambria" pitchFamily="18" charset="0"/>
              </a:rPr>
              <a:t>potreba</a:t>
            </a:r>
            <a:r>
              <a:rPr lang="en-US" sz="2400" dirty="0">
                <a:solidFill>
                  <a:schemeClr val="tx2"/>
                </a:solidFill>
                <a:latin typeface="Cambria" pitchFamily="18" charset="0"/>
                <a:ea typeface="Cambria" pitchFamily="18" charset="0"/>
              </a:rPr>
              <a:t> </a:t>
            </a:r>
            <a:r>
              <a:rPr lang="en-US" sz="2400" dirty="0" err="1">
                <a:solidFill>
                  <a:schemeClr val="tx2"/>
                </a:solidFill>
                <a:latin typeface="Cambria" pitchFamily="18" charset="0"/>
                <a:ea typeface="Cambria" pitchFamily="18" charset="0"/>
              </a:rPr>
              <a:t>korisnika</a:t>
            </a:r>
            <a:r>
              <a:rPr lang="en-US" sz="2400" dirty="0">
                <a:solidFill>
                  <a:schemeClr val="tx2"/>
                </a:solidFill>
                <a:latin typeface="Cambria" pitchFamily="18" charset="0"/>
                <a:ea typeface="Cambria" pitchFamily="18" charset="0"/>
              </a:rPr>
              <a:t> </a:t>
            </a:r>
            <a:r>
              <a:rPr lang="en-US" sz="2400" dirty="0" smtClean="0">
                <a:solidFill>
                  <a:schemeClr val="tx2"/>
                </a:solidFill>
                <a:latin typeface="Cambria" pitchFamily="18" charset="0"/>
                <a:ea typeface="Cambria" pitchFamily="18" charset="0"/>
              </a:rPr>
              <a:t>(</a:t>
            </a:r>
            <a:r>
              <a:rPr lang="en-US" sz="2400" dirty="0" err="1" smtClean="0">
                <a:solidFill>
                  <a:schemeClr val="tx2"/>
                </a:solidFill>
                <a:latin typeface="Cambria" pitchFamily="18" charset="0"/>
                <a:ea typeface="Cambria" pitchFamily="18" charset="0"/>
              </a:rPr>
              <a:t>bolji</a:t>
            </a:r>
            <a:r>
              <a:rPr lang="en-US" sz="2400" dirty="0" smtClean="0">
                <a:solidFill>
                  <a:schemeClr val="tx2"/>
                </a:solidFill>
                <a:latin typeface="Cambria" pitchFamily="18" charset="0"/>
                <a:ea typeface="Cambria" pitchFamily="18" charset="0"/>
              </a:rPr>
              <a:t> rad);</a:t>
            </a:r>
            <a:endParaRPr lang="en-US" sz="2400" dirty="0">
              <a:solidFill>
                <a:schemeClr val="tx2"/>
              </a:solidFill>
              <a:latin typeface="Cambria" pitchFamily="18" charset="0"/>
              <a:ea typeface="Cambria" pitchFamily="18" charset="0"/>
            </a:endParaRPr>
          </a:p>
          <a:p>
            <a:pPr marL="342900" indent="-342900" algn="l">
              <a:spcBef>
                <a:spcPts val="600"/>
              </a:spcBef>
              <a:buFont typeface="Arial" pitchFamily="34" charset="0"/>
              <a:buChar char="•"/>
            </a:pPr>
            <a:r>
              <a:rPr lang="en-US" sz="2400" dirty="0" err="1">
                <a:solidFill>
                  <a:schemeClr val="tx2"/>
                </a:solidFill>
                <a:latin typeface="Cambria" pitchFamily="18" charset="0"/>
                <a:ea typeface="Cambria" pitchFamily="18" charset="0"/>
              </a:rPr>
              <a:t>Postizanje</a:t>
            </a:r>
            <a:r>
              <a:rPr lang="en-US" sz="2400" dirty="0">
                <a:solidFill>
                  <a:schemeClr val="tx2"/>
                </a:solidFill>
                <a:latin typeface="Cambria" pitchFamily="18" charset="0"/>
                <a:ea typeface="Cambria" pitchFamily="18" charset="0"/>
              </a:rPr>
              <a:t> </a:t>
            </a:r>
            <a:r>
              <a:rPr lang="en-US" sz="2400" dirty="0" err="1">
                <a:solidFill>
                  <a:schemeClr val="tx2"/>
                </a:solidFill>
                <a:latin typeface="Cambria" pitchFamily="18" charset="0"/>
                <a:ea typeface="Cambria" pitchFamily="18" charset="0"/>
              </a:rPr>
              <a:t>fleksibilnosti</a:t>
            </a:r>
            <a:r>
              <a:rPr lang="en-US" sz="2400" dirty="0">
                <a:solidFill>
                  <a:schemeClr val="tx2"/>
                </a:solidFill>
                <a:latin typeface="Cambria" pitchFamily="18" charset="0"/>
                <a:ea typeface="Cambria" pitchFamily="18" charset="0"/>
              </a:rPr>
              <a:t> </a:t>
            </a:r>
            <a:r>
              <a:rPr lang="en-US" sz="2400" dirty="0" err="1">
                <a:solidFill>
                  <a:schemeClr val="tx2"/>
                </a:solidFill>
                <a:latin typeface="Cambria" pitchFamily="18" charset="0"/>
                <a:ea typeface="Cambria" pitchFamily="18" charset="0"/>
              </a:rPr>
              <a:t>rešenja</a:t>
            </a:r>
            <a:r>
              <a:rPr lang="en-US" sz="2400" dirty="0">
                <a:solidFill>
                  <a:schemeClr val="tx2"/>
                </a:solidFill>
                <a:latin typeface="Cambria" pitchFamily="18" charset="0"/>
                <a:ea typeface="Cambria" pitchFamily="18" charset="0"/>
              </a:rPr>
              <a:t> u </a:t>
            </a:r>
            <a:r>
              <a:rPr lang="en-US" sz="2400" dirty="0" err="1">
                <a:solidFill>
                  <a:schemeClr val="tx2"/>
                </a:solidFill>
                <a:latin typeface="Cambria" pitchFamily="18" charset="0"/>
                <a:ea typeface="Cambria" pitchFamily="18" charset="0"/>
              </a:rPr>
              <a:t>odnosu</a:t>
            </a:r>
            <a:r>
              <a:rPr lang="en-US" sz="2400" dirty="0">
                <a:solidFill>
                  <a:schemeClr val="tx2"/>
                </a:solidFill>
                <a:latin typeface="Cambria" pitchFamily="18" charset="0"/>
                <a:ea typeface="Cambria" pitchFamily="18" charset="0"/>
              </a:rPr>
              <a:t> </a:t>
            </a:r>
            <a:r>
              <a:rPr lang="en-US" sz="2400" dirty="0" err="1">
                <a:solidFill>
                  <a:schemeClr val="tx2"/>
                </a:solidFill>
                <a:latin typeface="Cambria" pitchFamily="18" charset="0"/>
                <a:ea typeface="Cambria" pitchFamily="18" charset="0"/>
              </a:rPr>
              <a:t>na</a:t>
            </a:r>
            <a:r>
              <a:rPr lang="en-US" sz="2400" dirty="0">
                <a:solidFill>
                  <a:schemeClr val="tx2"/>
                </a:solidFill>
                <a:latin typeface="Cambria" pitchFamily="18" charset="0"/>
                <a:ea typeface="Cambria" pitchFamily="18" charset="0"/>
              </a:rPr>
              <a:t> </a:t>
            </a:r>
            <a:r>
              <a:rPr lang="en-US" sz="2400" dirty="0" err="1" smtClean="0">
                <a:solidFill>
                  <a:schemeClr val="tx2"/>
                </a:solidFill>
                <a:latin typeface="Cambria" pitchFamily="18" charset="0"/>
                <a:ea typeface="Cambria" pitchFamily="18" charset="0"/>
              </a:rPr>
              <a:t>promene</a:t>
            </a:r>
            <a:r>
              <a:rPr lang="en-US" sz="2400" dirty="0" smtClean="0">
                <a:solidFill>
                  <a:schemeClr val="tx2"/>
                </a:solidFill>
                <a:latin typeface="Cambria" pitchFamily="18" charset="0"/>
                <a:ea typeface="Cambria" pitchFamily="18" charset="0"/>
              </a:rPr>
              <a:t>. </a:t>
            </a:r>
            <a:endParaRPr lang="en-US" sz="2400" dirty="0">
              <a:solidFill>
                <a:schemeClr val="tx2"/>
              </a:solidFill>
              <a:latin typeface="Cambria" pitchFamily="18" charset="0"/>
              <a:ea typeface="Cambria" pitchFamily="18" charset="0"/>
            </a:endParaRPr>
          </a:p>
          <a:p>
            <a:pPr algn="l">
              <a:spcBef>
                <a:spcPts val="600"/>
              </a:spcBef>
            </a:pPr>
            <a:r>
              <a:rPr lang="en-US" sz="2400" dirty="0" err="1">
                <a:solidFill>
                  <a:schemeClr val="tx2"/>
                </a:solidFill>
                <a:latin typeface="Cambria" pitchFamily="18" charset="0"/>
                <a:ea typeface="Cambria" pitchFamily="18" charset="0"/>
              </a:rPr>
              <a:t>Zajedničke</a:t>
            </a:r>
            <a:r>
              <a:rPr lang="en-US" sz="2400" dirty="0">
                <a:solidFill>
                  <a:schemeClr val="tx2"/>
                </a:solidFill>
                <a:latin typeface="Cambria" pitchFamily="18" charset="0"/>
                <a:ea typeface="Cambria" pitchFamily="18" charset="0"/>
              </a:rPr>
              <a:t> </a:t>
            </a:r>
            <a:r>
              <a:rPr lang="en-US" sz="2400" dirty="0" err="1">
                <a:solidFill>
                  <a:schemeClr val="tx2"/>
                </a:solidFill>
                <a:latin typeface="Cambria" pitchFamily="18" charset="0"/>
                <a:ea typeface="Cambria" pitchFamily="18" charset="0"/>
              </a:rPr>
              <a:t>karakteristike</a:t>
            </a:r>
            <a:r>
              <a:rPr lang="en-US" sz="2400" dirty="0">
                <a:solidFill>
                  <a:schemeClr val="tx2"/>
                </a:solidFill>
                <a:latin typeface="Cambria" pitchFamily="18" charset="0"/>
                <a:ea typeface="Cambria" pitchFamily="18" charset="0"/>
              </a:rPr>
              <a:t> </a:t>
            </a:r>
            <a:r>
              <a:rPr lang="en-US" sz="2400" dirty="0" err="1">
                <a:solidFill>
                  <a:schemeClr val="tx2"/>
                </a:solidFill>
                <a:latin typeface="Cambria" pitchFamily="18" charset="0"/>
                <a:ea typeface="Cambria" pitchFamily="18" charset="0"/>
              </a:rPr>
              <a:t>metoda</a:t>
            </a:r>
            <a:r>
              <a:rPr lang="en-US" sz="2400" dirty="0">
                <a:solidFill>
                  <a:schemeClr val="tx2"/>
                </a:solidFill>
                <a:latin typeface="Cambria" pitchFamily="18" charset="0"/>
                <a:ea typeface="Cambria" pitchFamily="18" charset="0"/>
              </a:rPr>
              <a:t>: </a:t>
            </a:r>
          </a:p>
          <a:p>
            <a:pPr marL="342900" indent="-342900" algn="l">
              <a:spcBef>
                <a:spcPts val="600"/>
              </a:spcBef>
              <a:buFont typeface="Arial" pitchFamily="34" charset="0"/>
              <a:buChar char="•"/>
            </a:pPr>
            <a:r>
              <a:rPr lang="en-US" sz="2400" dirty="0" err="1">
                <a:solidFill>
                  <a:schemeClr val="tx2"/>
                </a:solidFill>
                <a:latin typeface="Cambria" pitchFamily="18" charset="0"/>
                <a:ea typeface="Cambria" pitchFamily="18" charset="0"/>
              </a:rPr>
              <a:t>Korišćenje</a:t>
            </a:r>
            <a:r>
              <a:rPr lang="en-US" sz="2400" dirty="0">
                <a:solidFill>
                  <a:schemeClr val="tx2"/>
                </a:solidFill>
                <a:latin typeface="Cambria" pitchFamily="18" charset="0"/>
                <a:ea typeface="Cambria" pitchFamily="18" charset="0"/>
              </a:rPr>
              <a:t> </a:t>
            </a:r>
            <a:r>
              <a:rPr lang="en-US" sz="2400" dirty="0" err="1">
                <a:solidFill>
                  <a:schemeClr val="tx2"/>
                </a:solidFill>
                <a:latin typeface="Cambria" pitchFamily="18" charset="0"/>
                <a:ea typeface="Cambria" pitchFamily="18" charset="0"/>
              </a:rPr>
              <a:t>pristupa</a:t>
            </a:r>
            <a:r>
              <a:rPr lang="en-US" sz="2400" dirty="0">
                <a:solidFill>
                  <a:schemeClr val="tx2"/>
                </a:solidFill>
                <a:latin typeface="Cambria" pitchFamily="18" charset="0"/>
                <a:ea typeface="Cambria" pitchFamily="18" charset="0"/>
              </a:rPr>
              <a:t> </a:t>
            </a:r>
            <a:r>
              <a:rPr lang="en-US" sz="2400" dirty="0" err="1">
                <a:solidFill>
                  <a:schemeClr val="tx2"/>
                </a:solidFill>
                <a:latin typeface="Cambria" pitchFamily="18" charset="0"/>
                <a:ea typeface="Cambria" pitchFamily="18" charset="0"/>
              </a:rPr>
              <a:t>jedinstvenim</a:t>
            </a:r>
            <a:r>
              <a:rPr lang="en-US" sz="2400" dirty="0">
                <a:solidFill>
                  <a:schemeClr val="tx2"/>
                </a:solidFill>
                <a:latin typeface="Cambria" pitchFamily="18" charset="0"/>
                <a:ea typeface="Cambria" pitchFamily="18" charset="0"/>
              </a:rPr>
              <a:t> </a:t>
            </a:r>
            <a:r>
              <a:rPr lang="en-US" sz="2400" dirty="0" err="1">
                <a:solidFill>
                  <a:schemeClr val="tx2"/>
                </a:solidFill>
                <a:latin typeface="Cambria" pitchFamily="18" charset="0"/>
                <a:ea typeface="Cambria" pitchFamily="18" charset="0"/>
              </a:rPr>
              <a:t>podacima</a:t>
            </a:r>
            <a:r>
              <a:rPr lang="en-US" sz="2400" dirty="0">
                <a:solidFill>
                  <a:schemeClr val="tx2"/>
                </a:solidFill>
                <a:latin typeface="Cambria" pitchFamily="18" charset="0"/>
                <a:ea typeface="Cambria" pitchFamily="18" charset="0"/>
              </a:rPr>
              <a:t> </a:t>
            </a:r>
            <a:r>
              <a:rPr lang="en-US" sz="2400" dirty="0" smtClean="0">
                <a:solidFill>
                  <a:schemeClr val="tx2"/>
                </a:solidFill>
                <a:latin typeface="Cambria" pitchFamily="18" charset="0"/>
                <a:ea typeface="Cambria" pitchFamily="18" charset="0"/>
              </a:rPr>
              <a:t>(</a:t>
            </a:r>
            <a:r>
              <a:rPr lang="en-US" sz="2400" dirty="0" err="1" smtClean="0">
                <a:solidFill>
                  <a:schemeClr val="tx2"/>
                </a:solidFill>
                <a:latin typeface="Cambria" pitchFamily="18" charset="0"/>
                <a:ea typeface="Cambria" pitchFamily="18" charset="0"/>
              </a:rPr>
              <a:t>podaci</a:t>
            </a:r>
            <a:r>
              <a:rPr lang="en-US" sz="2400" dirty="0" smtClean="0">
                <a:solidFill>
                  <a:schemeClr val="tx2"/>
                </a:solidFill>
                <a:latin typeface="Cambria" pitchFamily="18" charset="0"/>
                <a:ea typeface="Cambria" pitchFamily="18" charset="0"/>
              </a:rPr>
              <a:t> </a:t>
            </a:r>
            <a:r>
              <a:rPr lang="en-US" sz="2400" dirty="0" err="1" smtClean="0">
                <a:solidFill>
                  <a:schemeClr val="tx2"/>
                </a:solidFill>
                <a:latin typeface="Cambria" pitchFamily="18" charset="0"/>
                <a:ea typeface="Cambria" pitchFamily="18" charset="0"/>
              </a:rPr>
              <a:t>su</a:t>
            </a:r>
            <a:r>
              <a:rPr lang="en-US" sz="2400" dirty="0" smtClean="0">
                <a:solidFill>
                  <a:schemeClr val="tx2"/>
                </a:solidFill>
                <a:latin typeface="Cambria" pitchFamily="18" charset="0"/>
                <a:ea typeface="Cambria" pitchFamily="18" charset="0"/>
              </a:rPr>
              <a:t> </a:t>
            </a:r>
            <a:r>
              <a:rPr lang="en-US" sz="2400" dirty="0" err="1" smtClean="0">
                <a:solidFill>
                  <a:schemeClr val="tx2"/>
                </a:solidFill>
                <a:latin typeface="Cambria" pitchFamily="18" charset="0"/>
                <a:ea typeface="Cambria" pitchFamily="18" charset="0"/>
              </a:rPr>
              <a:t>jedinstveni</a:t>
            </a:r>
            <a:r>
              <a:rPr lang="en-US" sz="2400" dirty="0" smtClean="0">
                <a:solidFill>
                  <a:schemeClr val="tx2"/>
                </a:solidFill>
                <a:latin typeface="Cambria" pitchFamily="18" charset="0"/>
                <a:ea typeface="Cambria" pitchFamily="18" charset="0"/>
              </a:rPr>
              <a:t> </a:t>
            </a:r>
            <a:r>
              <a:rPr lang="en-US" sz="2400" dirty="0" err="1">
                <a:solidFill>
                  <a:schemeClr val="tx2"/>
                </a:solidFill>
                <a:latin typeface="Cambria" pitchFamily="18" charset="0"/>
                <a:ea typeface="Cambria" pitchFamily="18" charset="0"/>
              </a:rPr>
              <a:t>resurs</a:t>
            </a:r>
            <a:r>
              <a:rPr lang="en-US" sz="2400" dirty="0">
                <a:solidFill>
                  <a:schemeClr val="tx2"/>
                </a:solidFill>
                <a:latin typeface="Cambria" pitchFamily="18" charset="0"/>
                <a:ea typeface="Cambria" pitchFamily="18" charset="0"/>
              </a:rPr>
              <a:t> u </a:t>
            </a:r>
            <a:r>
              <a:rPr lang="en-US" sz="2400" dirty="0" err="1">
                <a:solidFill>
                  <a:schemeClr val="tx2"/>
                </a:solidFill>
                <a:latin typeface="Cambria" pitchFamily="18" charset="0"/>
                <a:ea typeface="Cambria" pitchFamily="18" charset="0"/>
              </a:rPr>
              <a:t>okviru</a:t>
            </a:r>
            <a:r>
              <a:rPr lang="en-US" sz="2400" dirty="0">
                <a:solidFill>
                  <a:schemeClr val="tx2"/>
                </a:solidFill>
                <a:latin typeface="Cambria" pitchFamily="18" charset="0"/>
                <a:ea typeface="Cambria" pitchFamily="18" charset="0"/>
              </a:rPr>
              <a:t> </a:t>
            </a:r>
            <a:r>
              <a:rPr lang="en-US" sz="2400" dirty="0" err="1">
                <a:solidFill>
                  <a:schemeClr val="tx2"/>
                </a:solidFill>
                <a:latin typeface="Cambria" pitchFamily="18" charset="0"/>
                <a:ea typeface="Cambria" pitchFamily="18" charset="0"/>
              </a:rPr>
              <a:t>nekog</a:t>
            </a:r>
            <a:r>
              <a:rPr lang="en-US" sz="2400" dirty="0">
                <a:solidFill>
                  <a:schemeClr val="tx2"/>
                </a:solidFill>
                <a:latin typeface="Cambria" pitchFamily="18" charset="0"/>
                <a:ea typeface="Cambria" pitchFamily="18" charset="0"/>
              </a:rPr>
              <a:t> </a:t>
            </a:r>
            <a:r>
              <a:rPr lang="en-US" sz="2400" dirty="0" err="1">
                <a:solidFill>
                  <a:schemeClr val="tx2"/>
                </a:solidFill>
                <a:latin typeface="Cambria" pitchFamily="18" charset="0"/>
                <a:ea typeface="Cambria" pitchFamily="18" charset="0"/>
              </a:rPr>
              <a:t>sistema</a:t>
            </a:r>
            <a:r>
              <a:rPr lang="en-US" sz="2400" dirty="0">
                <a:solidFill>
                  <a:schemeClr val="tx2"/>
                </a:solidFill>
                <a:latin typeface="Cambria" pitchFamily="18" charset="0"/>
                <a:ea typeface="Cambria" pitchFamily="18" charset="0"/>
              </a:rPr>
              <a:t>, </a:t>
            </a:r>
            <a:r>
              <a:rPr lang="en-US" sz="2400" dirty="0" err="1">
                <a:solidFill>
                  <a:schemeClr val="tx2"/>
                </a:solidFill>
                <a:latin typeface="Cambria" pitchFamily="18" charset="0"/>
                <a:ea typeface="Cambria" pitchFamily="18" charset="0"/>
              </a:rPr>
              <a:t>tj</a:t>
            </a:r>
            <a:r>
              <a:rPr lang="en-US" sz="2400" dirty="0">
                <a:solidFill>
                  <a:schemeClr val="tx2"/>
                </a:solidFill>
                <a:latin typeface="Cambria" pitchFamily="18" charset="0"/>
                <a:ea typeface="Cambria" pitchFamily="18" charset="0"/>
              </a:rPr>
              <a:t>. da </a:t>
            </a:r>
            <a:r>
              <a:rPr lang="en-US" sz="2400" dirty="0" err="1">
                <a:solidFill>
                  <a:schemeClr val="tx2"/>
                </a:solidFill>
                <a:latin typeface="Cambria" pitchFamily="18" charset="0"/>
                <a:ea typeface="Cambria" pitchFamily="18" charset="0"/>
              </a:rPr>
              <a:t>različiti</a:t>
            </a:r>
            <a:r>
              <a:rPr lang="en-US" sz="2400" dirty="0">
                <a:solidFill>
                  <a:schemeClr val="tx2"/>
                </a:solidFill>
                <a:latin typeface="Cambria" pitchFamily="18" charset="0"/>
                <a:ea typeface="Cambria" pitchFamily="18" charset="0"/>
              </a:rPr>
              <a:t> </a:t>
            </a:r>
            <a:r>
              <a:rPr lang="en-US" sz="2400" dirty="0" err="1">
                <a:solidFill>
                  <a:schemeClr val="tx2"/>
                </a:solidFill>
                <a:latin typeface="Cambria" pitchFamily="18" charset="0"/>
                <a:ea typeface="Cambria" pitchFamily="18" charset="0"/>
              </a:rPr>
              <a:t>podsistemi</a:t>
            </a:r>
            <a:r>
              <a:rPr lang="en-US" sz="2400" dirty="0">
                <a:solidFill>
                  <a:schemeClr val="tx2"/>
                </a:solidFill>
                <a:latin typeface="Cambria" pitchFamily="18" charset="0"/>
                <a:ea typeface="Cambria" pitchFamily="18" charset="0"/>
              </a:rPr>
              <a:t> </a:t>
            </a:r>
            <a:r>
              <a:rPr lang="en-US" sz="2400" dirty="0" err="1">
                <a:solidFill>
                  <a:schemeClr val="tx2"/>
                </a:solidFill>
                <a:latin typeface="Cambria" pitchFamily="18" charset="0"/>
                <a:ea typeface="Cambria" pitchFamily="18" charset="0"/>
              </a:rPr>
              <a:t>koriste</a:t>
            </a:r>
            <a:r>
              <a:rPr lang="en-US" sz="2400" dirty="0">
                <a:solidFill>
                  <a:schemeClr val="tx2"/>
                </a:solidFill>
                <a:latin typeface="Cambria" pitchFamily="18" charset="0"/>
                <a:ea typeface="Cambria" pitchFamily="18" charset="0"/>
              </a:rPr>
              <a:t> </a:t>
            </a:r>
            <a:r>
              <a:rPr lang="en-US" sz="2400" dirty="0" err="1" smtClean="0">
                <a:solidFill>
                  <a:schemeClr val="tx2"/>
                </a:solidFill>
                <a:latin typeface="Cambria" pitchFamily="18" charset="0"/>
                <a:ea typeface="Cambria" pitchFamily="18" charset="0"/>
              </a:rPr>
              <a:t>iste</a:t>
            </a:r>
            <a:r>
              <a:rPr lang="en-US" sz="2400" dirty="0" smtClean="0">
                <a:solidFill>
                  <a:schemeClr val="tx2"/>
                </a:solidFill>
                <a:latin typeface="Cambria" pitchFamily="18" charset="0"/>
                <a:ea typeface="Cambria" pitchFamily="18" charset="0"/>
              </a:rPr>
              <a:t> </a:t>
            </a:r>
            <a:r>
              <a:rPr lang="en-US" sz="2400" dirty="0" err="1" smtClean="0">
                <a:solidFill>
                  <a:schemeClr val="tx2"/>
                </a:solidFill>
                <a:latin typeface="Cambria" pitchFamily="18" charset="0"/>
                <a:ea typeface="Cambria" pitchFamily="18" charset="0"/>
              </a:rPr>
              <a:t>podatke</a:t>
            </a:r>
            <a:r>
              <a:rPr lang="en-US" sz="2400" dirty="0">
                <a:solidFill>
                  <a:schemeClr val="tx2"/>
                </a:solidFill>
                <a:latin typeface="Cambria" pitchFamily="18" charset="0"/>
                <a:ea typeface="Cambria" pitchFamily="18" charset="0"/>
              </a:rPr>
              <a:t>); </a:t>
            </a:r>
          </a:p>
        </p:txBody>
      </p:sp>
    </p:spTree>
    <p:extLst>
      <p:ext uri="{BB962C8B-B14F-4D97-AF65-F5344CB8AC3E}">
        <p14:creationId xmlns:p14="http://schemas.microsoft.com/office/powerpoint/2010/main" val="98002469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7584" y="908720"/>
            <a:ext cx="6707567" cy="936104"/>
          </a:xfrm>
        </p:spPr>
        <p:txBody>
          <a:bodyPr>
            <a:normAutofit/>
          </a:bodyPr>
          <a:lstStyle/>
          <a:p>
            <a:pPr algn="l">
              <a:lnSpc>
                <a:spcPct val="90000"/>
              </a:lnSpc>
            </a:pPr>
            <a:r>
              <a:rPr lang="pl-PL" sz="4000" dirty="0" smtClean="0">
                <a:solidFill>
                  <a:srgbClr val="002060"/>
                </a:solidFill>
                <a:latin typeface="Cambria" pitchFamily="18" charset="0"/>
                <a:ea typeface="Cambria" pitchFamily="18" charset="0"/>
              </a:rPr>
              <a:t>Dijagram dekompozicije</a:t>
            </a:r>
            <a:endParaRPr lang="en-US" sz="4000" dirty="0">
              <a:solidFill>
                <a:srgbClr val="002060"/>
              </a:solidFill>
              <a:latin typeface="Cambria" pitchFamily="18" charset="0"/>
              <a:ea typeface="Cambria" pitchFamily="18" charset="0"/>
            </a:endParaRPr>
          </a:p>
        </p:txBody>
      </p:sp>
      <p:sp>
        <p:nvSpPr>
          <p:cNvPr id="3" name="Content Placeholder 2"/>
          <p:cNvSpPr>
            <a:spLocks noGrp="1"/>
          </p:cNvSpPr>
          <p:nvPr>
            <p:ph sz="quarter" idx="1"/>
          </p:nvPr>
        </p:nvSpPr>
        <p:spPr>
          <a:xfrm>
            <a:off x="683568" y="1988840"/>
            <a:ext cx="8003232" cy="4137323"/>
          </a:xfrm>
        </p:spPr>
        <p:txBody>
          <a:bodyPr>
            <a:normAutofit/>
          </a:bodyPr>
          <a:lstStyle/>
          <a:p>
            <a:r>
              <a:rPr lang="en-US" sz="2400" dirty="0" err="1" smtClean="0">
                <a:solidFill>
                  <a:srgbClr val="002060"/>
                </a:solidFill>
                <a:latin typeface="Cambria" pitchFamily="18" charset="0"/>
                <a:ea typeface="Cambria" pitchFamily="18" charset="0"/>
                <a:cs typeface="Arial" pitchFamily="34" charset="0"/>
              </a:rPr>
              <a:t>Jedan</a:t>
            </a:r>
            <a:r>
              <a:rPr lang="en-US" sz="2400" dirty="0" smtClean="0">
                <a:solidFill>
                  <a:srgbClr val="002060"/>
                </a:solidFill>
                <a:latin typeface="Cambria" pitchFamily="18" charset="0"/>
                <a:ea typeface="Cambria" pitchFamily="18" charset="0"/>
                <a:cs typeface="Arial" pitchFamily="34" charset="0"/>
              </a:rPr>
              <a:t> </a:t>
            </a:r>
            <a:r>
              <a:rPr lang="en-US" sz="2400" dirty="0" err="1" smtClean="0">
                <a:solidFill>
                  <a:srgbClr val="002060"/>
                </a:solidFill>
                <a:latin typeface="Cambria" pitchFamily="18" charset="0"/>
                <a:ea typeface="Cambria" pitchFamily="18" charset="0"/>
                <a:cs typeface="Arial" pitchFamily="34" charset="0"/>
              </a:rPr>
              <a:t>dijagram</a:t>
            </a:r>
            <a:r>
              <a:rPr lang="en-US" sz="2400" dirty="0" smtClean="0">
                <a:solidFill>
                  <a:srgbClr val="002060"/>
                </a:solidFill>
                <a:latin typeface="Cambria" pitchFamily="18" charset="0"/>
                <a:ea typeface="Cambria" pitchFamily="18" charset="0"/>
                <a:cs typeface="Arial" pitchFamily="34" charset="0"/>
              </a:rPr>
              <a:t> </a:t>
            </a:r>
            <a:r>
              <a:rPr lang="en-US" sz="2400" dirty="0" err="1" smtClean="0">
                <a:solidFill>
                  <a:srgbClr val="002060"/>
                </a:solidFill>
                <a:latin typeface="Cambria" pitchFamily="18" charset="0"/>
                <a:ea typeface="Cambria" pitchFamily="18" charset="0"/>
                <a:cs typeface="Arial" pitchFamily="34" charset="0"/>
              </a:rPr>
              <a:t>toka</a:t>
            </a:r>
            <a:r>
              <a:rPr lang="en-US" sz="2400" dirty="0" smtClean="0">
                <a:solidFill>
                  <a:srgbClr val="002060"/>
                </a:solidFill>
                <a:latin typeface="Cambria" pitchFamily="18" charset="0"/>
                <a:ea typeface="Cambria" pitchFamily="18" charset="0"/>
                <a:cs typeface="Arial" pitchFamily="34" charset="0"/>
              </a:rPr>
              <a:t> ne bi </a:t>
            </a:r>
            <a:r>
              <a:rPr lang="en-US" sz="2400" dirty="0" err="1" smtClean="0">
                <a:solidFill>
                  <a:srgbClr val="002060"/>
                </a:solidFill>
                <a:latin typeface="Cambria" pitchFamily="18" charset="0"/>
                <a:ea typeface="Cambria" pitchFamily="18" charset="0"/>
                <a:cs typeface="Arial" pitchFamily="34" charset="0"/>
              </a:rPr>
              <a:t>trebalo</a:t>
            </a:r>
            <a:r>
              <a:rPr lang="en-US" sz="2400" dirty="0" smtClean="0">
                <a:solidFill>
                  <a:srgbClr val="002060"/>
                </a:solidFill>
                <a:latin typeface="Cambria" pitchFamily="18" charset="0"/>
                <a:ea typeface="Cambria" pitchFamily="18" charset="0"/>
                <a:cs typeface="Arial" pitchFamily="34" charset="0"/>
              </a:rPr>
              <a:t> da </a:t>
            </a:r>
            <a:r>
              <a:rPr lang="en-US" sz="2400" dirty="0" err="1" smtClean="0">
                <a:solidFill>
                  <a:srgbClr val="002060"/>
                </a:solidFill>
                <a:latin typeface="Cambria" pitchFamily="18" charset="0"/>
                <a:ea typeface="Cambria" pitchFamily="18" charset="0"/>
                <a:cs typeface="Arial" pitchFamily="34" charset="0"/>
              </a:rPr>
              <a:t>sadrži</a:t>
            </a:r>
            <a:r>
              <a:rPr lang="en-US" sz="2400" dirty="0" smtClean="0">
                <a:solidFill>
                  <a:srgbClr val="002060"/>
                </a:solidFill>
                <a:latin typeface="Cambria" pitchFamily="18" charset="0"/>
                <a:ea typeface="Cambria" pitchFamily="18" charset="0"/>
                <a:cs typeface="Arial" pitchFamily="34" charset="0"/>
              </a:rPr>
              <a:t> </a:t>
            </a:r>
            <a:r>
              <a:rPr lang="en-US" sz="2400" dirty="0" err="1" smtClean="0">
                <a:solidFill>
                  <a:srgbClr val="002060"/>
                </a:solidFill>
                <a:latin typeface="Cambria" pitchFamily="18" charset="0"/>
                <a:ea typeface="Cambria" pitchFamily="18" charset="0"/>
                <a:cs typeface="Arial" pitchFamily="34" charset="0"/>
              </a:rPr>
              <a:t>previše</a:t>
            </a:r>
            <a:r>
              <a:rPr lang="en-US" sz="2400" dirty="0" smtClean="0">
                <a:solidFill>
                  <a:srgbClr val="002060"/>
                </a:solidFill>
                <a:latin typeface="Cambria" pitchFamily="18" charset="0"/>
                <a:ea typeface="Cambria" pitchFamily="18" charset="0"/>
                <a:cs typeface="Arial" pitchFamily="34" charset="0"/>
              </a:rPr>
              <a:t> (</a:t>
            </a:r>
            <a:r>
              <a:rPr lang="en-US" sz="2400" dirty="0" err="1" smtClean="0">
                <a:solidFill>
                  <a:srgbClr val="002060"/>
                </a:solidFill>
                <a:latin typeface="Cambria" pitchFamily="18" charset="0"/>
                <a:ea typeface="Cambria" pitchFamily="18" charset="0"/>
                <a:cs typeface="Arial" pitchFamily="34" charset="0"/>
              </a:rPr>
              <a:t>npr</a:t>
            </a:r>
            <a:r>
              <a:rPr lang="en-US" sz="2400" dirty="0" smtClean="0">
                <a:solidFill>
                  <a:srgbClr val="002060"/>
                </a:solidFill>
                <a:latin typeface="Cambria" pitchFamily="18" charset="0"/>
                <a:ea typeface="Cambria" pitchFamily="18" charset="0"/>
                <a:cs typeface="Arial" pitchFamily="34" charset="0"/>
              </a:rPr>
              <a:t>. </a:t>
            </a:r>
            <a:r>
              <a:rPr lang="en-US" sz="2400" dirty="0" err="1" smtClean="0">
                <a:solidFill>
                  <a:srgbClr val="002060"/>
                </a:solidFill>
                <a:latin typeface="Cambria" pitchFamily="18" charset="0"/>
                <a:ea typeface="Cambria" pitchFamily="18" charset="0"/>
                <a:cs typeface="Arial" pitchFamily="34" charset="0"/>
              </a:rPr>
              <a:t>maksimalno</a:t>
            </a:r>
            <a:r>
              <a:rPr lang="en-US" sz="2400" dirty="0" smtClean="0">
                <a:solidFill>
                  <a:srgbClr val="002060"/>
                </a:solidFill>
                <a:latin typeface="Cambria" pitchFamily="18" charset="0"/>
                <a:ea typeface="Cambria" pitchFamily="18" charset="0"/>
                <a:cs typeface="Arial" pitchFamily="34" charset="0"/>
              </a:rPr>
              <a:t> </a:t>
            </a:r>
            <a:r>
              <a:rPr lang="en-US" sz="2400" dirty="0" err="1" smtClean="0">
                <a:solidFill>
                  <a:srgbClr val="002060"/>
                </a:solidFill>
                <a:latin typeface="Cambria" pitchFamily="18" charset="0"/>
                <a:ea typeface="Cambria" pitchFamily="18" charset="0"/>
                <a:cs typeface="Arial" pitchFamily="34" charset="0"/>
              </a:rPr>
              <a:t>desetak</a:t>
            </a:r>
            <a:r>
              <a:rPr lang="en-US" sz="2400" dirty="0" smtClean="0">
                <a:solidFill>
                  <a:srgbClr val="002060"/>
                </a:solidFill>
                <a:latin typeface="Cambria" pitchFamily="18" charset="0"/>
                <a:ea typeface="Cambria" pitchFamily="18" charset="0"/>
                <a:cs typeface="Arial" pitchFamily="34" charset="0"/>
              </a:rPr>
              <a:t>) </a:t>
            </a:r>
            <a:r>
              <a:rPr lang="en-US" sz="2400" dirty="0" err="1" smtClean="0">
                <a:solidFill>
                  <a:srgbClr val="002060"/>
                </a:solidFill>
                <a:latin typeface="Cambria" pitchFamily="18" charset="0"/>
                <a:ea typeface="Cambria" pitchFamily="18" charset="0"/>
                <a:cs typeface="Arial" pitchFamily="34" charset="0"/>
              </a:rPr>
              <a:t>procesa</a:t>
            </a:r>
            <a:r>
              <a:rPr lang="en-US" sz="2400" dirty="0" smtClean="0">
                <a:solidFill>
                  <a:srgbClr val="002060"/>
                </a:solidFill>
                <a:latin typeface="Cambria" pitchFamily="18" charset="0"/>
                <a:ea typeface="Cambria" pitchFamily="18" charset="0"/>
                <a:cs typeface="Arial" pitchFamily="34" charset="0"/>
              </a:rPr>
              <a:t> - </a:t>
            </a:r>
            <a:r>
              <a:rPr lang="en-US" sz="2400" dirty="0" err="1" smtClean="0">
                <a:solidFill>
                  <a:srgbClr val="002060"/>
                </a:solidFill>
                <a:latin typeface="Cambria" pitchFamily="18" charset="0"/>
                <a:ea typeface="Cambria" pitchFamily="18" charset="0"/>
                <a:cs typeface="Arial" pitchFamily="34" charset="0"/>
              </a:rPr>
              <a:t>ako</a:t>
            </a:r>
            <a:r>
              <a:rPr lang="en-US" sz="2400" dirty="0" smtClean="0">
                <a:solidFill>
                  <a:srgbClr val="002060"/>
                </a:solidFill>
                <a:latin typeface="Cambria" pitchFamily="18" charset="0"/>
                <a:ea typeface="Cambria" pitchFamily="18" charset="0"/>
                <a:cs typeface="Arial" pitchFamily="34" charset="0"/>
              </a:rPr>
              <a:t> </a:t>
            </a:r>
            <a:r>
              <a:rPr lang="en-US" sz="2400" dirty="0" err="1" smtClean="0">
                <a:solidFill>
                  <a:srgbClr val="002060"/>
                </a:solidFill>
                <a:latin typeface="Cambria" pitchFamily="18" charset="0"/>
                <a:ea typeface="Cambria" pitchFamily="18" charset="0"/>
                <a:cs typeface="Arial" pitchFamily="34" charset="0"/>
              </a:rPr>
              <a:t>procesa</a:t>
            </a:r>
            <a:r>
              <a:rPr lang="en-US" sz="2400" dirty="0" smtClean="0">
                <a:solidFill>
                  <a:srgbClr val="002060"/>
                </a:solidFill>
                <a:latin typeface="Cambria" pitchFamily="18" charset="0"/>
                <a:ea typeface="Cambria" pitchFamily="18" charset="0"/>
                <a:cs typeface="Arial" pitchFamily="34" charset="0"/>
              </a:rPr>
              <a:t> </a:t>
            </a:r>
            <a:r>
              <a:rPr lang="en-US" sz="2400" dirty="0" err="1" smtClean="0">
                <a:solidFill>
                  <a:srgbClr val="002060"/>
                </a:solidFill>
                <a:latin typeface="Cambria" pitchFamily="18" charset="0"/>
                <a:ea typeface="Cambria" pitchFamily="18" charset="0"/>
                <a:cs typeface="Arial" pitchFamily="34" charset="0"/>
              </a:rPr>
              <a:t>ima</a:t>
            </a:r>
            <a:r>
              <a:rPr lang="en-US" sz="2400" dirty="0" smtClean="0">
                <a:solidFill>
                  <a:srgbClr val="002060"/>
                </a:solidFill>
                <a:latin typeface="Cambria" pitchFamily="18" charset="0"/>
                <a:ea typeface="Cambria" pitchFamily="18" charset="0"/>
                <a:cs typeface="Arial" pitchFamily="34" charset="0"/>
              </a:rPr>
              <a:t> </a:t>
            </a:r>
            <a:r>
              <a:rPr lang="en-US" sz="2400" dirty="0" err="1" smtClean="0">
                <a:solidFill>
                  <a:srgbClr val="002060"/>
                </a:solidFill>
                <a:latin typeface="Cambria" pitchFamily="18" charset="0"/>
                <a:ea typeface="Cambria" pitchFamily="18" charset="0"/>
                <a:cs typeface="Arial" pitchFamily="34" charset="0"/>
              </a:rPr>
              <a:t>mnogo</a:t>
            </a:r>
            <a:r>
              <a:rPr lang="en-US" sz="2400" dirty="0" smtClean="0">
                <a:solidFill>
                  <a:srgbClr val="002060"/>
                </a:solidFill>
                <a:latin typeface="Cambria" pitchFamily="18" charset="0"/>
                <a:ea typeface="Cambria" pitchFamily="18" charset="0"/>
                <a:cs typeface="Arial" pitchFamily="34" charset="0"/>
              </a:rPr>
              <a:t>, </a:t>
            </a:r>
            <a:r>
              <a:rPr lang="en-US" sz="2400" dirty="0" err="1" smtClean="0">
                <a:solidFill>
                  <a:srgbClr val="002060"/>
                </a:solidFill>
                <a:latin typeface="Cambria" pitchFamily="18" charset="0"/>
                <a:ea typeface="Cambria" pitchFamily="18" charset="0"/>
                <a:cs typeface="Arial" pitchFamily="34" charset="0"/>
              </a:rPr>
              <a:t>verovatno</a:t>
            </a:r>
            <a:r>
              <a:rPr lang="en-US" sz="2400" dirty="0" smtClean="0">
                <a:solidFill>
                  <a:srgbClr val="002060"/>
                </a:solidFill>
                <a:latin typeface="Cambria" pitchFamily="18" charset="0"/>
                <a:ea typeface="Cambria" pitchFamily="18" charset="0"/>
                <a:cs typeface="Arial" pitchFamily="34" charset="0"/>
              </a:rPr>
              <a:t> je </a:t>
            </a:r>
            <a:r>
              <a:rPr lang="en-US" sz="2400" dirty="0" err="1" smtClean="0">
                <a:solidFill>
                  <a:srgbClr val="002060"/>
                </a:solidFill>
                <a:latin typeface="Cambria" pitchFamily="18" charset="0"/>
                <a:ea typeface="Cambria" pitchFamily="18" charset="0"/>
                <a:cs typeface="Arial" pitchFamily="34" charset="0"/>
              </a:rPr>
              <a:t>preskočen</a:t>
            </a:r>
            <a:r>
              <a:rPr lang="en-US" sz="2400" dirty="0" smtClean="0">
                <a:solidFill>
                  <a:srgbClr val="002060"/>
                </a:solidFill>
                <a:latin typeface="Cambria" pitchFamily="18" charset="0"/>
                <a:ea typeface="Cambria" pitchFamily="18" charset="0"/>
                <a:cs typeface="Arial" pitchFamily="34" charset="0"/>
              </a:rPr>
              <a:t> </a:t>
            </a:r>
            <a:r>
              <a:rPr lang="en-US" sz="2400" dirty="0" err="1" smtClean="0">
                <a:solidFill>
                  <a:srgbClr val="002060"/>
                </a:solidFill>
                <a:latin typeface="Cambria" pitchFamily="18" charset="0"/>
                <a:ea typeface="Cambria" pitchFamily="18" charset="0"/>
                <a:cs typeface="Arial" pitchFamily="34" charset="0"/>
              </a:rPr>
              <a:t>neki</a:t>
            </a:r>
            <a:r>
              <a:rPr lang="en-US" sz="2400" dirty="0" smtClean="0">
                <a:solidFill>
                  <a:srgbClr val="002060"/>
                </a:solidFill>
                <a:latin typeface="Cambria" pitchFamily="18" charset="0"/>
                <a:ea typeface="Cambria" pitchFamily="18" charset="0"/>
                <a:cs typeface="Arial" pitchFamily="34" charset="0"/>
              </a:rPr>
              <a:t> </a:t>
            </a:r>
            <a:r>
              <a:rPr lang="en-US" sz="2400" dirty="0" err="1" smtClean="0">
                <a:solidFill>
                  <a:srgbClr val="002060"/>
                </a:solidFill>
                <a:latin typeface="Cambria" pitchFamily="18" charset="0"/>
                <a:ea typeface="Cambria" pitchFamily="18" charset="0"/>
                <a:cs typeface="Arial" pitchFamily="34" charset="0"/>
              </a:rPr>
              <a:t>nivo</a:t>
            </a:r>
            <a:r>
              <a:rPr lang="en-US" sz="2400" dirty="0" smtClean="0">
                <a:solidFill>
                  <a:srgbClr val="002060"/>
                </a:solidFill>
                <a:latin typeface="Cambria" pitchFamily="18" charset="0"/>
                <a:ea typeface="Cambria" pitchFamily="18" charset="0"/>
                <a:cs typeface="Arial" pitchFamily="34" charset="0"/>
              </a:rPr>
              <a:t> </a:t>
            </a:r>
            <a:r>
              <a:rPr lang="en-US" sz="2400" dirty="0" err="1" smtClean="0">
                <a:solidFill>
                  <a:srgbClr val="002060"/>
                </a:solidFill>
                <a:latin typeface="Cambria" pitchFamily="18" charset="0"/>
                <a:ea typeface="Cambria" pitchFamily="18" charset="0"/>
                <a:cs typeface="Arial" pitchFamily="34" charset="0"/>
              </a:rPr>
              <a:t>dekompozicije</a:t>
            </a:r>
            <a:r>
              <a:rPr lang="en-US" sz="2400" dirty="0" smtClean="0">
                <a:solidFill>
                  <a:srgbClr val="002060"/>
                </a:solidFill>
                <a:latin typeface="Cambria" pitchFamily="18" charset="0"/>
                <a:ea typeface="Cambria" pitchFamily="18" charset="0"/>
                <a:cs typeface="Arial" pitchFamily="34" charset="0"/>
              </a:rPr>
              <a:t>.</a:t>
            </a:r>
          </a:p>
          <a:p>
            <a:endParaRPr lang="en-US" sz="2400" dirty="0">
              <a:solidFill>
                <a:srgbClr val="002060"/>
              </a:solidFill>
              <a:latin typeface="Cambria" pitchFamily="18" charset="0"/>
              <a:ea typeface="Cambria" pitchFamily="18" charset="0"/>
              <a:cs typeface="Arial" pitchFamily="34" charset="0"/>
            </a:endParaRPr>
          </a:p>
        </p:txBody>
      </p:sp>
      <p:pic>
        <p:nvPicPr>
          <p:cNvPr id="7170" name="Picture 2"/>
          <p:cNvPicPr>
            <a:picLocks noChangeAspect="1" noChangeArrowheads="1"/>
          </p:cNvPicPr>
          <p:nvPr/>
        </p:nvPicPr>
        <p:blipFill>
          <a:blip r:embed="rId2">
            <a:clrChange>
              <a:clrFrom>
                <a:srgbClr val="F8F8F8"/>
              </a:clrFrom>
              <a:clrTo>
                <a:srgbClr val="F8F8F8">
                  <a:alpha val="0"/>
                </a:srgbClr>
              </a:clrTo>
            </a:clrChange>
            <a:extLst>
              <a:ext uri="{28A0092B-C50C-407E-A947-70E740481C1C}">
                <a14:useLocalDpi xmlns:a14="http://schemas.microsoft.com/office/drawing/2010/main" val="0"/>
              </a:ext>
            </a:extLst>
          </a:blip>
          <a:srcRect/>
          <a:stretch>
            <a:fillRect/>
          </a:stretch>
        </p:blipFill>
        <p:spPr bwMode="auto">
          <a:xfrm>
            <a:off x="683568" y="3131840"/>
            <a:ext cx="8025694" cy="2667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1518327" y="5919663"/>
            <a:ext cx="6356176" cy="461665"/>
          </a:xfrm>
          <a:prstGeom prst="rect">
            <a:avLst/>
          </a:prstGeom>
        </p:spPr>
        <p:txBody>
          <a:bodyPr wrap="square">
            <a:spAutoFit/>
          </a:bodyPr>
          <a:lstStyle/>
          <a:p>
            <a:r>
              <a:rPr lang="en-US" sz="2400" i="1" dirty="0" err="1">
                <a:solidFill>
                  <a:srgbClr val="002060"/>
                </a:solidFill>
                <a:latin typeface="Cambria" pitchFamily="18" charset="0"/>
                <a:ea typeface="Cambria" pitchFamily="18" charset="0"/>
                <a:cs typeface="Arial" pitchFamily="34" charset="0"/>
              </a:rPr>
              <a:t>Hijerarhijski</a:t>
            </a:r>
            <a:r>
              <a:rPr lang="en-US" sz="2400" i="1" dirty="0">
                <a:solidFill>
                  <a:srgbClr val="002060"/>
                </a:solidFill>
                <a:latin typeface="Cambria" pitchFamily="18" charset="0"/>
                <a:ea typeface="Cambria" pitchFamily="18" charset="0"/>
                <a:cs typeface="Arial" pitchFamily="34" charset="0"/>
              </a:rPr>
              <a:t> </a:t>
            </a:r>
            <a:r>
              <a:rPr lang="en-US" sz="2400" i="1" dirty="0" err="1">
                <a:solidFill>
                  <a:srgbClr val="002060"/>
                </a:solidFill>
                <a:latin typeface="Cambria" pitchFamily="18" charset="0"/>
                <a:ea typeface="Cambria" pitchFamily="18" charset="0"/>
                <a:cs typeface="Arial" pitchFamily="34" charset="0"/>
              </a:rPr>
              <a:t>dijagram</a:t>
            </a:r>
            <a:r>
              <a:rPr lang="en-US" sz="2400" i="1" dirty="0">
                <a:solidFill>
                  <a:srgbClr val="002060"/>
                </a:solidFill>
                <a:latin typeface="Cambria" pitchFamily="18" charset="0"/>
                <a:ea typeface="Cambria" pitchFamily="18" charset="0"/>
                <a:cs typeface="Arial" pitchFamily="34" charset="0"/>
              </a:rPr>
              <a:t> </a:t>
            </a:r>
            <a:r>
              <a:rPr lang="en-US" sz="2400" i="1" dirty="0" err="1">
                <a:solidFill>
                  <a:srgbClr val="002060"/>
                </a:solidFill>
                <a:latin typeface="Cambria" pitchFamily="18" charset="0"/>
                <a:ea typeface="Cambria" pitchFamily="18" charset="0"/>
                <a:cs typeface="Arial" pitchFamily="34" charset="0"/>
              </a:rPr>
              <a:t>dekompozicije</a:t>
            </a:r>
            <a:r>
              <a:rPr lang="en-US" sz="2400" i="1" dirty="0">
                <a:solidFill>
                  <a:srgbClr val="002060"/>
                </a:solidFill>
                <a:latin typeface="Cambria" pitchFamily="18" charset="0"/>
                <a:ea typeface="Cambria" pitchFamily="18" charset="0"/>
                <a:cs typeface="Arial" pitchFamily="34" charset="0"/>
              </a:rPr>
              <a:t> </a:t>
            </a:r>
            <a:r>
              <a:rPr lang="en-US" sz="2400" i="1" dirty="0" err="1">
                <a:solidFill>
                  <a:srgbClr val="002060"/>
                </a:solidFill>
                <a:latin typeface="Cambria" pitchFamily="18" charset="0"/>
                <a:ea typeface="Cambria" pitchFamily="18" charset="0"/>
                <a:cs typeface="Arial" pitchFamily="34" charset="0"/>
              </a:rPr>
              <a:t>sistema</a:t>
            </a:r>
            <a:endParaRPr lang="en-US" sz="2400" dirty="0">
              <a:solidFill>
                <a:srgbClr val="002060"/>
              </a:solidFill>
              <a:latin typeface="Cambria" pitchFamily="18" charset="0"/>
              <a:ea typeface="Cambria" pitchFamily="18" charset="0"/>
              <a:cs typeface="Arial" pitchFamily="34" charset="0"/>
            </a:endParaRPr>
          </a:p>
        </p:txBody>
      </p:sp>
    </p:spTree>
    <p:extLst>
      <p:ext uri="{BB962C8B-B14F-4D97-AF65-F5344CB8AC3E}">
        <p14:creationId xmlns:p14="http://schemas.microsoft.com/office/powerpoint/2010/main" val="168125955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7584" y="1052736"/>
            <a:ext cx="7272808" cy="1143000"/>
          </a:xfrm>
        </p:spPr>
        <p:txBody>
          <a:bodyPr>
            <a:normAutofit/>
          </a:bodyPr>
          <a:lstStyle/>
          <a:p>
            <a:pPr algn="l">
              <a:lnSpc>
                <a:spcPct val="90000"/>
              </a:lnSpc>
            </a:pPr>
            <a:r>
              <a:rPr lang="sv-SE" sz="3600" dirty="0">
                <a:solidFill>
                  <a:srgbClr val="002060"/>
                </a:solidFill>
                <a:latin typeface="Cambria" pitchFamily="18" charset="0"/>
                <a:ea typeface="Cambria" pitchFamily="18" charset="0"/>
              </a:rPr>
              <a:t>Hijerarhijska dekompozicija poslovnog sistema (stablo procesa) </a:t>
            </a:r>
            <a:endParaRPr lang="en-US" sz="3600" dirty="0">
              <a:solidFill>
                <a:srgbClr val="002060"/>
              </a:solidFill>
              <a:latin typeface="Cambria" pitchFamily="18" charset="0"/>
              <a:ea typeface="Cambria" pitchFamily="18" charset="0"/>
            </a:endParaRPr>
          </a:p>
        </p:txBody>
      </p:sp>
      <p:pic>
        <p:nvPicPr>
          <p:cNvPr id="5122" name="Picture 2"/>
          <p:cNvPicPr>
            <a:picLocks noGrp="1" noChangeAspect="1" noChangeArrowheads="1"/>
          </p:cNvPicPr>
          <p:nvPr>
            <p:ph sz="quarter" idx="1"/>
          </p:nvPr>
        </p:nvPicPr>
        <p:blipFill>
          <a:blip r:embed="rId3">
            <a:clrChange>
              <a:clrFrom>
                <a:srgbClr val="F8F8F8"/>
              </a:clrFrom>
              <a:clrTo>
                <a:srgbClr val="F8F8F8">
                  <a:alpha val="0"/>
                </a:srgbClr>
              </a:clrTo>
            </a:clrChange>
            <a:extLst>
              <a:ext uri="{BEBA8EAE-BF5A-486C-A8C5-ECC9F3942E4B}">
                <a14:imgProps xmlns:a14="http://schemas.microsoft.com/office/drawing/2010/main">
                  <a14:imgLayer r:embed="rId4">
                    <a14:imgEffect>
                      <a14:sharpenSoften amount="50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755576" y="2133885"/>
            <a:ext cx="8059256" cy="38153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2267744" y="5952989"/>
            <a:ext cx="3692678" cy="461665"/>
          </a:xfrm>
          <a:prstGeom prst="rect">
            <a:avLst/>
          </a:prstGeom>
        </p:spPr>
        <p:txBody>
          <a:bodyPr wrap="none">
            <a:spAutoFit/>
          </a:bodyPr>
          <a:lstStyle/>
          <a:p>
            <a:r>
              <a:rPr lang="en-US" sz="2400" dirty="0">
                <a:solidFill>
                  <a:srgbClr val="002060"/>
                </a:solidFill>
                <a:latin typeface="Cambria" pitchFamily="18" charset="0"/>
                <a:ea typeface="Cambria" pitchFamily="18" charset="0"/>
                <a:cs typeface="Arial" pitchFamily="34" charset="0"/>
              </a:rPr>
              <a:t>P – </a:t>
            </a:r>
            <a:r>
              <a:rPr lang="en-US" sz="2400" dirty="0" err="1">
                <a:solidFill>
                  <a:srgbClr val="002060"/>
                </a:solidFill>
                <a:latin typeface="Cambria" pitchFamily="18" charset="0"/>
                <a:ea typeface="Cambria" pitchFamily="18" charset="0"/>
                <a:cs typeface="Arial" pitchFamily="34" charset="0"/>
              </a:rPr>
              <a:t>proces</a:t>
            </a:r>
            <a:r>
              <a:rPr lang="en-US" sz="2400" dirty="0">
                <a:solidFill>
                  <a:srgbClr val="002060"/>
                </a:solidFill>
                <a:latin typeface="Cambria" pitchFamily="18" charset="0"/>
                <a:ea typeface="Cambria" pitchFamily="18" charset="0"/>
                <a:cs typeface="Arial" pitchFamily="34" charset="0"/>
              </a:rPr>
              <a:t>, PP - </a:t>
            </a:r>
            <a:r>
              <a:rPr lang="en-US" sz="2400" dirty="0" err="1" smtClean="0">
                <a:solidFill>
                  <a:srgbClr val="002060"/>
                </a:solidFill>
                <a:latin typeface="Cambria" pitchFamily="18" charset="0"/>
                <a:ea typeface="Cambria" pitchFamily="18" charset="0"/>
                <a:cs typeface="Arial" pitchFamily="34" charset="0"/>
              </a:rPr>
              <a:t>podproces</a:t>
            </a:r>
            <a:r>
              <a:rPr lang="en-US" sz="2400" dirty="0" smtClean="0">
                <a:solidFill>
                  <a:srgbClr val="002060"/>
                </a:solidFill>
                <a:latin typeface="Cambria" pitchFamily="18" charset="0"/>
                <a:ea typeface="Cambria" pitchFamily="18" charset="0"/>
                <a:cs typeface="Arial" pitchFamily="34" charset="0"/>
              </a:rPr>
              <a:t> </a:t>
            </a:r>
            <a:endParaRPr lang="en-US" sz="2400" dirty="0">
              <a:solidFill>
                <a:srgbClr val="002060"/>
              </a:solidFill>
              <a:latin typeface="Cambria" pitchFamily="18" charset="0"/>
              <a:ea typeface="Cambria" pitchFamily="18" charset="0"/>
              <a:cs typeface="Arial" pitchFamily="34" charset="0"/>
            </a:endParaRPr>
          </a:p>
        </p:txBody>
      </p:sp>
    </p:spTree>
    <p:extLst>
      <p:ext uri="{BB962C8B-B14F-4D97-AF65-F5344CB8AC3E}">
        <p14:creationId xmlns:p14="http://schemas.microsoft.com/office/powerpoint/2010/main" val="425543612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Grp="1" noChangeAspect="1" noChangeArrowheads="1"/>
          </p:cNvPicPr>
          <p:nvPr>
            <p:ph sz="quarter" idx="1"/>
          </p:nvPr>
        </p:nvPicPr>
        <p:blipFill>
          <a:blip r:embed="rId2">
            <a:clrChange>
              <a:clrFrom>
                <a:srgbClr val="FCFCFC"/>
              </a:clrFrom>
              <a:clrTo>
                <a:srgbClr val="FCFCFC">
                  <a:alpha val="0"/>
                </a:srgbClr>
              </a:clrTo>
            </a:clrChange>
            <a:extLst>
              <a:ext uri="{BEBA8EAE-BF5A-486C-A8C5-ECC9F3942E4B}">
                <a14:imgProps xmlns:a14="http://schemas.microsoft.com/office/drawing/2010/main">
                  <a14:imgLayer r:embed="rId3">
                    <a14:imgEffect>
                      <a14:sharpenSoften amount="50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539552" y="2328701"/>
            <a:ext cx="8500634" cy="40526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itle 1"/>
          <p:cNvSpPr txBox="1">
            <a:spLocks/>
          </p:cNvSpPr>
          <p:nvPr/>
        </p:nvSpPr>
        <p:spPr>
          <a:xfrm>
            <a:off x="827584" y="1052736"/>
            <a:ext cx="7272808"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lnSpc>
                <a:spcPct val="90000"/>
              </a:lnSpc>
            </a:pPr>
            <a:r>
              <a:rPr lang="sv-SE" sz="3600" dirty="0">
                <a:solidFill>
                  <a:srgbClr val="002060"/>
                </a:solidFill>
                <a:latin typeface="Cambria" pitchFamily="18" charset="0"/>
                <a:ea typeface="Cambria" pitchFamily="18" charset="0"/>
              </a:rPr>
              <a:t>Hijerahijska </a:t>
            </a:r>
            <a:r>
              <a:rPr lang="sv-SE" sz="3600" dirty="0" smtClean="0">
                <a:solidFill>
                  <a:srgbClr val="002060"/>
                </a:solidFill>
                <a:latin typeface="Cambria" pitchFamily="18" charset="0"/>
                <a:ea typeface="Cambria" pitchFamily="18" charset="0"/>
              </a:rPr>
              <a:t>struktura</a:t>
            </a:r>
            <a:r>
              <a:rPr lang="sr-Latn-RS" sz="3600" dirty="0" smtClean="0">
                <a:solidFill>
                  <a:srgbClr val="002060"/>
                </a:solidFill>
                <a:latin typeface="Cambria" pitchFamily="18" charset="0"/>
                <a:ea typeface="Cambria" pitchFamily="18" charset="0"/>
              </a:rPr>
              <a:t> </a:t>
            </a:r>
            <a:r>
              <a:rPr lang="sv-SE" sz="3600" dirty="0" smtClean="0">
                <a:solidFill>
                  <a:srgbClr val="002060"/>
                </a:solidFill>
                <a:latin typeface="Cambria" pitchFamily="18" charset="0"/>
                <a:ea typeface="Cambria" pitchFamily="18" charset="0"/>
              </a:rPr>
              <a:t>(dijagram </a:t>
            </a:r>
            <a:r>
              <a:rPr lang="sv-SE" sz="3600" dirty="0">
                <a:solidFill>
                  <a:srgbClr val="002060"/>
                </a:solidFill>
                <a:latin typeface="Cambria" pitchFamily="18" charset="0"/>
                <a:ea typeface="Cambria" pitchFamily="18" charset="0"/>
              </a:rPr>
              <a:t>zavisnosti) poslovnih procesa </a:t>
            </a:r>
            <a:endParaRPr lang="en-US" sz="3600" dirty="0">
              <a:solidFill>
                <a:srgbClr val="002060"/>
              </a:solidFill>
              <a:latin typeface="Cambria" pitchFamily="18" charset="0"/>
              <a:ea typeface="Cambria" pitchFamily="18" charset="0"/>
            </a:endParaRPr>
          </a:p>
        </p:txBody>
      </p:sp>
    </p:spTree>
    <p:extLst>
      <p:ext uri="{BB962C8B-B14F-4D97-AF65-F5344CB8AC3E}">
        <p14:creationId xmlns:p14="http://schemas.microsoft.com/office/powerpoint/2010/main" val="308719851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683568" y="2420888"/>
            <a:ext cx="7200800" cy="3816424"/>
          </a:xfrm>
        </p:spPr>
        <p:txBody>
          <a:bodyPr>
            <a:normAutofit/>
          </a:bodyPr>
          <a:lstStyle/>
          <a:p>
            <a:pPr>
              <a:buFont typeface="Wingdings" pitchFamily="2" charset="2"/>
              <a:buChar char="v"/>
            </a:pPr>
            <a:r>
              <a:rPr lang="en-US" sz="2400" b="1" dirty="0" err="1" smtClean="0">
                <a:solidFill>
                  <a:srgbClr val="002060"/>
                </a:solidFill>
                <a:latin typeface="Cambria" pitchFamily="18" charset="0"/>
                <a:ea typeface="Cambria" pitchFamily="18" charset="0"/>
                <a:cs typeface="Arial" pitchFamily="34" charset="0"/>
              </a:rPr>
              <a:t>Svrsishodnost</a:t>
            </a:r>
            <a:r>
              <a:rPr lang="en-US" sz="2400" b="1" dirty="0" smtClean="0">
                <a:solidFill>
                  <a:srgbClr val="002060"/>
                </a:solidFill>
                <a:latin typeface="Cambria" pitchFamily="18" charset="0"/>
                <a:ea typeface="Cambria" pitchFamily="18" charset="0"/>
                <a:cs typeface="Arial" pitchFamily="34" charset="0"/>
              </a:rPr>
              <a:t> </a:t>
            </a:r>
            <a:r>
              <a:rPr lang="en-US" sz="2400" dirty="0" err="1">
                <a:solidFill>
                  <a:srgbClr val="002060"/>
                </a:solidFill>
                <a:latin typeface="Cambria" pitchFamily="18" charset="0"/>
                <a:ea typeface="Cambria" pitchFamily="18" charset="0"/>
                <a:cs typeface="Arial" pitchFamily="34" charset="0"/>
              </a:rPr>
              <a:t>za</a:t>
            </a:r>
            <a:r>
              <a:rPr lang="en-US" sz="2400" dirty="0">
                <a:solidFill>
                  <a:srgbClr val="002060"/>
                </a:solidFill>
                <a:latin typeface="Cambria" pitchFamily="18" charset="0"/>
                <a:ea typeface="Cambria" pitchFamily="18" charset="0"/>
                <a:cs typeface="Arial" pitchFamily="34" charset="0"/>
              </a:rPr>
              <a:t> </a:t>
            </a:r>
            <a:r>
              <a:rPr lang="en-US" sz="2400" dirty="0" err="1">
                <a:solidFill>
                  <a:srgbClr val="002060"/>
                </a:solidFill>
                <a:latin typeface="Cambria" pitchFamily="18" charset="0"/>
                <a:ea typeface="Cambria" pitchFamily="18" charset="0"/>
                <a:cs typeface="Arial" pitchFamily="34" charset="0"/>
              </a:rPr>
              <a:t>analitičara</a:t>
            </a:r>
            <a:r>
              <a:rPr lang="en-US" sz="2400" dirty="0">
                <a:solidFill>
                  <a:srgbClr val="002060"/>
                </a:solidFill>
                <a:latin typeface="Cambria" pitchFamily="18" charset="0"/>
                <a:ea typeface="Cambria" pitchFamily="18" charset="0"/>
                <a:cs typeface="Arial" pitchFamily="34" charset="0"/>
              </a:rPr>
              <a:t> </a:t>
            </a:r>
            <a:r>
              <a:rPr lang="en-US" sz="2400" dirty="0" err="1">
                <a:solidFill>
                  <a:srgbClr val="002060"/>
                </a:solidFill>
                <a:latin typeface="Cambria" pitchFamily="18" charset="0"/>
                <a:ea typeface="Cambria" pitchFamily="18" charset="0"/>
                <a:cs typeface="Arial" pitchFamily="34" charset="0"/>
              </a:rPr>
              <a:t>sistema</a:t>
            </a:r>
            <a:r>
              <a:rPr lang="en-US" sz="2400" dirty="0">
                <a:solidFill>
                  <a:srgbClr val="002060"/>
                </a:solidFill>
                <a:latin typeface="Cambria" pitchFamily="18" charset="0"/>
                <a:ea typeface="Cambria" pitchFamily="18" charset="0"/>
                <a:cs typeface="Arial" pitchFamily="34" charset="0"/>
              </a:rPr>
              <a:t> </a:t>
            </a:r>
            <a:r>
              <a:rPr lang="en-US" sz="2400" dirty="0" err="1">
                <a:solidFill>
                  <a:srgbClr val="002060"/>
                </a:solidFill>
                <a:latin typeface="Cambria" pitchFamily="18" charset="0"/>
                <a:ea typeface="Cambria" pitchFamily="18" charset="0"/>
                <a:cs typeface="Arial" pitchFamily="34" charset="0"/>
              </a:rPr>
              <a:t>znači</a:t>
            </a:r>
            <a:r>
              <a:rPr lang="en-US" sz="2400" dirty="0">
                <a:solidFill>
                  <a:srgbClr val="002060"/>
                </a:solidFill>
                <a:latin typeface="Cambria" pitchFamily="18" charset="0"/>
                <a:ea typeface="Cambria" pitchFamily="18" charset="0"/>
                <a:cs typeface="Arial" pitchFamily="34" charset="0"/>
              </a:rPr>
              <a:t> </a:t>
            </a:r>
            <a:r>
              <a:rPr lang="en-US" sz="2400" dirty="0" err="1">
                <a:solidFill>
                  <a:srgbClr val="002060"/>
                </a:solidFill>
                <a:latin typeface="Cambria" pitchFamily="18" charset="0"/>
                <a:ea typeface="Cambria" pitchFamily="18" charset="0"/>
                <a:cs typeface="Arial" pitchFamily="34" charset="0"/>
              </a:rPr>
              <a:t>semantički</a:t>
            </a:r>
            <a:r>
              <a:rPr lang="en-US" sz="2400" dirty="0">
                <a:solidFill>
                  <a:srgbClr val="002060"/>
                </a:solidFill>
                <a:latin typeface="Cambria" pitchFamily="18" charset="0"/>
                <a:ea typeface="Cambria" pitchFamily="18" charset="0"/>
                <a:cs typeface="Arial" pitchFamily="34" charset="0"/>
              </a:rPr>
              <a:t> </a:t>
            </a:r>
            <a:r>
              <a:rPr lang="en-US" sz="2400" dirty="0" err="1">
                <a:solidFill>
                  <a:srgbClr val="002060"/>
                </a:solidFill>
                <a:latin typeface="Cambria" pitchFamily="18" charset="0"/>
                <a:ea typeface="Cambria" pitchFamily="18" charset="0"/>
                <a:cs typeface="Arial" pitchFamily="34" charset="0"/>
              </a:rPr>
              <a:t>jasne</a:t>
            </a:r>
            <a:r>
              <a:rPr lang="en-US" sz="2400" dirty="0">
                <a:solidFill>
                  <a:srgbClr val="002060"/>
                </a:solidFill>
                <a:latin typeface="Cambria" pitchFamily="18" charset="0"/>
                <a:ea typeface="Cambria" pitchFamily="18" charset="0"/>
                <a:cs typeface="Arial" pitchFamily="34" charset="0"/>
              </a:rPr>
              <a:t> </a:t>
            </a:r>
            <a:r>
              <a:rPr lang="en-US" sz="2400" dirty="0" err="1">
                <a:solidFill>
                  <a:srgbClr val="002060"/>
                </a:solidFill>
                <a:latin typeface="Cambria" pitchFamily="18" charset="0"/>
                <a:ea typeface="Cambria" pitchFamily="18" charset="0"/>
                <a:cs typeface="Arial" pitchFamily="34" charset="0"/>
              </a:rPr>
              <a:t>razloge</a:t>
            </a:r>
            <a:r>
              <a:rPr lang="en-US" sz="2400" dirty="0">
                <a:solidFill>
                  <a:srgbClr val="002060"/>
                </a:solidFill>
                <a:latin typeface="Cambria" pitchFamily="18" charset="0"/>
                <a:ea typeface="Cambria" pitchFamily="18" charset="0"/>
                <a:cs typeface="Arial" pitchFamily="34" charset="0"/>
              </a:rPr>
              <a:t> </a:t>
            </a:r>
            <a:r>
              <a:rPr lang="en-US" sz="2400" dirty="0" err="1">
                <a:solidFill>
                  <a:srgbClr val="002060"/>
                </a:solidFill>
                <a:latin typeface="Cambria" pitchFamily="18" charset="0"/>
                <a:ea typeface="Cambria" pitchFamily="18" charset="0"/>
                <a:cs typeface="Arial" pitchFamily="34" charset="0"/>
              </a:rPr>
              <a:t>za</a:t>
            </a:r>
            <a:r>
              <a:rPr lang="en-US" sz="2400" dirty="0">
                <a:solidFill>
                  <a:srgbClr val="002060"/>
                </a:solidFill>
                <a:latin typeface="Cambria" pitchFamily="18" charset="0"/>
                <a:ea typeface="Cambria" pitchFamily="18" charset="0"/>
                <a:cs typeface="Arial" pitchFamily="34" charset="0"/>
              </a:rPr>
              <a:t> </a:t>
            </a:r>
            <a:r>
              <a:rPr lang="en-US" sz="2400" dirty="0" err="1">
                <a:solidFill>
                  <a:srgbClr val="002060"/>
                </a:solidFill>
                <a:latin typeface="Cambria" pitchFamily="18" charset="0"/>
                <a:ea typeface="Cambria" pitchFamily="18" charset="0"/>
                <a:cs typeface="Arial" pitchFamily="34" charset="0"/>
              </a:rPr>
              <a:t>dekompoziciju</a:t>
            </a:r>
            <a:r>
              <a:rPr lang="en-US" sz="2400" dirty="0">
                <a:solidFill>
                  <a:srgbClr val="002060"/>
                </a:solidFill>
                <a:latin typeface="Cambria" pitchFamily="18" charset="0"/>
                <a:ea typeface="Cambria" pitchFamily="18" charset="0"/>
                <a:cs typeface="Arial" pitchFamily="34" charset="0"/>
              </a:rPr>
              <a:t>. </a:t>
            </a:r>
            <a:r>
              <a:rPr lang="en-US" sz="2400" dirty="0" err="1">
                <a:solidFill>
                  <a:srgbClr val="002060"/>
                </a:solidFill>
                <a:latin typeface="Cambria" pitchFamily="18" charset="0"/>
                <a:ea typeface="Cambria" pitchFamily="18" charset="0"/>
                <a:cs typeface="Arial" pitchFamily="34" charset="0"/>
              </a:rPr>
              <a:t>Izvodi</a:t>
            </a:r>
            <a:r>
              <a:rPr lang="en-US" sz="2400" dirty="0">
                <a:solidFill>
                  <a:srgbClr val="002060"/>
                </a:solidFill>
                <a:latin typeface="Cambria" pitchFamily="18" charset="0"/>
                <a:ea typeface="Cambria" pitchFamily="18" charset="0"/>
                <a:cs typeface="Arial" pitchFamily="34" charset="0"/>
              </a:rPr>
              <a:t> se od </a:t>
            </a:r>
            <a:r>
              <a:rPr lang="en-US" sz="2400" dirty="0" err="1">
                <a:solidFill>
                  <a:srgbClr val="002060"/>
                </a:solidFill>
                <a:latin typeface="Cambria" pitchFamily="18" charset="0"/>
                <a:ea typeface="Cambria" pitchFamily="18" charset="0"/>
                <a:cs typeface="Arial" pitchFamily="34" charset="0"/>
              </a:rPr>
              <a:t>strane</a:t>
            </a:r>
            <a:r>
              <a:rPr lang="en-US" sz="2400" dirty="0">
                <a:solidFill>
                  <a:srgbClr val="002060"/>
                </a:solidFill>
                <a:latin typeface="Cambria" pitchFamily="18" charset="0"/>
                <a:ea typeface="Cambria" pitchFamily="18" charset="0"/>
                <a:cs typeface="Arial" pitchFamily="34" charset="0"/>
              </a:rPr>
              <a:t> </a:t>
            </a:r>
            <a:r>
              <a:rPr lang="en-US" sz="2400" dirty="0" err="1">
                <a:solidFill>
                  <a:srgbClr val="002060"/>
                </a:solidFill>
                <a:latin typeface="Cambria" pitchFamily="18" charset="0"/>
                <a:ea typeface="Cambria" pitchFamily="18" charset="0"/>
                <a:cs typeface="Arial" pitchFamily="34" charset="0"/>
              </a:rPr>
              <a:t>analitičara</a:t>
            </a:r>
            <a:r>
              <a:rPr lang="en-US" sz="2400" dirty="0">
                <a:solidFill>
                  <a:srgbClr val="002060"/>
                </a:solidFill>
                <a:latin typeface="Cambria" pitchFamily="18" charset="0"/>
                <a:ea typeface="Cambria" pitchFamily="18" charset="0"/>
                <a:cs typeface="Arial" pitchFamily="34" charset="0"/>
              </a:rPr>
              <a:t> i </a:t>
            </a:r>
            <a:r>
              <a:rPr lang="en-US" sz="2400" dirty="0" err="1">
                <a:solidFill>
                  <a:srgbClr val="002060"/>
                </a:solidFill>
                <a:latin typeface="Cambria" pitchFamily="18" charset="0"/>
                <a:ea typeface="Cambria" pitchFamily="18" charset="0"/>
                <a:cs typeface="Arial" pitchFamily="34" charset="0"/>
              </a:rPr>
              <a:t>korisnika</a:t>
            </a:r>
            <a:r>
              <a:rPr lang="en-US" sz="2400" dirty="0">
                <a:solidFill>
                  <a:srgbClr val="002060"/>
                </a:solidFill>
                <a:latin typeface="Cambria" pitchFamily="18" charset="0"/>
                <a:ea typeface="Cambria" pitchFamily="18" charset="0"/>
                <a:cs typeface="Arial" pitchFamily="34" charset="0"/>
              </a:rPr>
              <a:t>, </a:t>
            </a:r>
            <a:r>
              <a:rPr lang="en-US" sz="2400" dirty="0" err="1">
                <a:solidFill>
                  <a:srgbClr val="002060"/>
                </a:solidFill>
                <a:latin typeface="Cambria" pitchFamily="18" charset="0"/>
                <a:ea typeface="Cambria" pitchFamily="18" charset="0"/>
                <a:cs typeface="Arial" pitchFamily="34" charset="0"/>
              </a:rPr>
              <a:t>intervjuisanjem</a:t>
            </a:r>
            <a:r>
              <a:rPr lang="en-US" sz="2400" dirty="0">
                <a:solidFill>
                  <a:srgbClr val="002060"/>
                </a:solidFill>
                <a:latin typeface="Cambria" pitchFamily="18" charset="0"/>
                <a:ea typeface="Cambria" pitchFamily="18" charset="0"/>
                <a:cs typeface="Arial" pitchFamily="34" charset="0"/>
              </a:rPr>
              <a:t>. </a:t>
            </a:r>
            <a:r>
              <a:rPr lang="en-US" sz="2400" dirty="0" err="1">
                <a:solidFill>
                  <a:srgbClr val="002060"/>
                </a:solidFill>
                <a:latin typeface="Cambria" pitchFamily="18" charset="0"/>
                <a:ea typeface="Cambria" pitchFamily="18" charset="0"/>
                <a:cs typeface="Arial" pitchFamily="34" charset="0"/>
              </a:rPr>
              <a:t>Nema</a:t>
            </a:r>
            <a:r>
              <a:rPr lang="en-US" sz="2400" dirty="0">
                <a:solidFill>
                  <a:srgbClr val="002060"/>
                </a:solidFill>
                <a:latin typeface="Cambria" pitchFamily="18" charset="0"/>
                <a:ea typeface="Cambria" pitchFamily="18" charset="0"/>
                <a:cs typeface="Arial" pitchFamily="34" charset="0"/>
              </a:rPr>
              <a:t> </a:t>
            </a:r>
            <a:r>
              <a:rPr lang="en-US" sz="2400" dirty="0" err="1">
                <a:solidFill>
                  <a:srgbClr val="002060"/>
                </a:solidFill>
                <a:latin typeface="Cambria" pitchFamily="18" charset="0"/>
                <a:ea typeface="Cambria" pitchFamily="18" charset="0"/>
                <a:cs typeface="Arial" pitchFamily="34" charset="0"/>
              </a:rPr>
              <a:t>formalizovanih</a:t>
            </a:r>
            <a:r>
              <a:rPr lang="en-US" sz="2400" dirty="0">
                <a:solidFill>
                  <a:srgbClr val="002060"/>
                </a:solidFill>
                <a:latin typeface="Cambria" pitchFamily="18" charset="0"/>
                <a:ea typeface="Cambria" pitchFamily="18" charset="0"/>
                <a:cs typeface="Arial" pitchFamily="34" charset="0"/>
              </a:rPr>
              <a:t> </a:t>
            </a:r>
            <a:r>
              <a:rPr lang="en-US" sz="2400" dirty="0" err="1">
                <a:solidFill>
                  <a:srgbClr val="002060"/>
                </a:solidFill>
                <a:latin typeface="Cambria" pitchFamily="18" charset="0"/>
                <a:ea typeface="Cambria" pitchFamily="18" charset="0"/>
                <a:cs typeface="Arial" pitchFamily="34" charset="0"/>
              </a:rPr>
              <a:t>tehnika</a:t>
            </a:r>
            <a:r>
              <a:rPr lang="en-US" sz="2400" dirty="0">
                <a:solidFill>
                  <a:srgbClr val="002060"/>
                </a:solidFill>
                <a:latin typeface="Cambria" pitchFamily="18" charset="0"/>
                <a:ea typeface="Cambria" pitchFamily="18" charset="0"/>
                <a:cs typeface="Arial" pitchFamily="34" charset="0"/>
              </a:rPr>
              <a:t>, </a:t>
            </a:r>
            <a:r>
              <a:rPr lang="en-US" sz="2400" dirty="0" err="1">
                <a:solidFill>
                  <a:srgbClr val="002060"/>
                </a:solidFill>
                <a:latin typeface="Cambria" pitchFamily="18" charset="0"/>
                <a:ea typeface="Cambria" pitchFamily="18" charset="0"/>
                <a:cs typeface="Arial" pitchFamily="34" charset="0"/>
              </a:rPr>
              <a:t>već</a:t>
            </a:r>
            <a:r>
              <a:rPr lang="en-US" sz="2400" dirty="0">
                <a:solidFill>
                  <a:srgbClr val="002060"/>
                </a:solidFill>
                <a:latin typeface="Cambria" pitchFamily="18" charset="0"/>
                <a:ea typeface="Cambria" pitchFamily="18" charset="0"/>
                <a:cs typeface="Arial" pitchFamily="34" charset="0"/>
              </a:rPr>
              <a:t> se </a:t>
            </a:r>
            <a:r>
              <a:rPr lang="en-US" sz="2400" dirty="0" err="1">
                <a:solidFill>
                  <a:srgbClr val="002060"/>
                </a:solidFill>
                <a:latin typeface="Cambria" pitchFamily="18" charset="0"/>
                <a:ea typeface="Cambria" pitchFamily="18" charset="0"/>
                <a:cs typeface="Arial" pitchFamily="34" charset="0"/>
              </a:rPr>
              <a:t>koristi</a:t>
            </a:r>
            <a:r>
              <a:rPr lang="en-US" sz="2400" dirty="0">
                <a:solidFill>
                  <a:srgbClr val="002060"/>
                </a:solidFill>
                <a:latin typeface="Cambria" pitchFamily="18" charset="0"/>
                <a:ea typeface="Cambria" pitchFamily="18" charset="0"/>
                <a:cs typeface="Arial" pitchFamily="34" charset="0"/>
              </a:rPr>
              <a:t> </a:t>
            </a:r>
            <a:r>
              <a:rPr lang="en-US" sz="2400" dirty="0" err="1">
                <a:solidFill>
                  <a:srgbClr val="002060"/>
                </a:solidFill>
                <a:latin typeface="Cambria" pitchFamily="18" charset="0"/>
                <a:ea typeface="Cambria" pitchFamily="18" charset="0"/>
                <a:cs typeface="Arial" pitchFamily="34" charset="0"/>
              </a:rPr>
              <a:t>zdrav</a:t>
            </a:r>
            <a:r>
              <a:rPr lang="en-US" sz="2400" dirty="0">
                <a:solidFill>
                  <a:srgbClr val="002060"/>
                </a:solidFill>
                <a:latin typeface="Cambria" pitchFamily="18" charset="0"/>
                <a:ea typeface="Cambria" pitchFamily="18" charset="0"/>
                <a:cs typeface="Arial" pitchFamily="34" charset="0"/>
              </a:rPr>
              <a:t> </a:t>
            </a:r>
            <a:r>
              <a:rPr lang="en-US" sz="2400" dirty="0" err="1">
                <a:solidFill>
                  <a:srgbClr val="002060"/>
                </a:solidFill>
                <a:latin typeface="Cambria" pitchFamily="18" charset="0"/>
                <a:ea typeface="Cambria" pitchFamily="18" charset="0"/>
                <a:cs typeface="Arial" pitchFamily="34" charset="0"/>
              </a:rPr>
              <a:t>razum</a:t>
            </a:r>
            <a:r>
              <a:rPr lang="en-US" sz="2400" dirty="0">
                <a:solidFill>
                  <a:srgbClr val="002060"/>
                </a:solidFill>
                <a:latin typeface="Cambria" pitchFamily="18" charset="0"/>
                <a:ea typeface="Cambria" pitchFamily="18" charset="0"/>
                <a:cs typeface="Arial" pitchFamily="34" charset="0"/>
              </a:rPr>
              <a:t> i </a:t>
            </a:r>
            <a:r>
              <a:rPr lang="en-US" sz="2400" dirty="0" err="1">
                <a:solidFill>
                  <a:srgbClr val="002060"/>
                </a:solidFill>
                <a:latin typeface="Cambria" pitchFamily="18" charset="0"/>
                <a:ea typeface="Cambria" pitchFamily="18" charset="0"/>
                <a:cs typeface="Arial" pitchFamily="34" charset="0"/>
              </a:rPr>
              <a:t>ekspertsko</a:t>
            </a:r>
            <a:r>
              <a:rPr lang="en-US" sz="2400" dirty="0">
                <a:solidFill>
                  <a:srgbClr val="002060"/>
                </a:solidFill>
                <a:latin typeface="Cambria" pitchFamily="18" charset="0"/>
                <a:ea typeface="Cambria" pitchFamily="18" charset="0"/>
                <a:cs typeface="Arial" pitchFamily="34" charset="0"/>
              </a:rPr>
              <a:t> </a:t>
            </a:r>
            <a:r>
              <a:rPr lang="en-US" sz="2400" dirty="0" err="1">
                <a:solidFill>
                  <a:srgbClr val="002060"/>
                </a:solidFill>
                <a:latin typeface="Cambria" pitchFamily="18" charset="0"/>
                <a:ea typeface="Cambria" pitchFamily="18" charset="0"/>
                <a:cs typeface="Arial" pitchFamily="34" charset="0"/>
              </a:rPr>
              <a:t>znanje</a:t>
            </a:r>
            <a:r>
              <a:rPr lang="en-US" sz="2400" dirty="0">
                <a:solidFill>
                  <a:srgbClr val="002060"/>
                </a:solidFill>
                <a:latin typeface="Cambria" pitchFamily="18" charset="0"/>
                <a:ea typeface="Cambria" pitchFamily="18" charset="0"/>
                <a:cs typeface="Arial" pitchFamily="34" charset="0"/>
              </a:rPr>
              <a:t>. </a:t>
            </a:r>
            <a:endParaRPr lang="sr-Latn-RS" sz="2400" dirty="0" smtClean="0">
              <a:solidFill>
                <a:srgbClr val="002060"/>
              </a:solidFill>
              <a:latin typeface="Cambria" pitchFamily="18" charset="0"/>
              <a:ea typeface="Cambria" pitchFamily="18" charset="0"/>
              <a:cs typeface="Arial" pitchFamily="34" charset="0"/>
            </a:endParaRPr>
          </a:p>
          <a:p>
            <a:pPr>
              <a:buFont typeface="Wingdings" pitchFamily="2" charset="2"/>
              <a:buChar char="v"/>
            </a:pPr>
            <a:r>
              <a:rPr lang="vi-VN" sz="2400" b="1" dirty="0" smtClean="0">
                <a:solidFill>
                  <a:srgbClr val="002060"/>
                </a:solidFill>
                <a:latin typeface="Cambria" pitchFamily="18" charset="0"/>
                <a:ea typeface="Cambria" pitchFamily="18" charset="0"/>
                <a:cs typeface="Arial" pitchFamily="34" charset="0"/>
              </a:rPr>
              <a:t>Koherentnost </a:t>
            </a:r>
            <a:r>
              <a:rPr lang="vi-VN" sz="2400" dirty="0">
                <a:solidFill>
                  <a:srgbClr val="002060"/>
                </a:solidFill>
                <a:latin typeface="Cambria" pitchFamily="18" charset="0"/>
                <a:ea typeface="Cambria" pitchFamily="18" charset="0"/>
                <a:cs typeface="Arial" pitchFamily="34" charset="0"/>
              </a:rPr>
              <a:t>je kriterijum koji izražava kvalitet dekompozicije na osnovu povezanosti delova sistema. </a:t>
            </a:r>
            <a:endParaRPr lang="en-US" sz="2400" dirty="0">
              <a:solidFill>
                <a:srgbClr val="002060"/>
              </a:solidFill>
              <a:latin typeface="Cambria" pitchFamily="18" charset="0"/>
              <a:ea typeface="Cambria" pitchFamily="18" charset="0"/>
              <a:cs typeface="Arial" pitchFamily="34" charset="0"/>
            </a:endParaRPr>
          </a:p>
        </p:txBody>
      </p:sp>
      <p:sp>
        <p:nvSpPr>
          <p:cNvPr id="4" name="Title 1"/>
          <p:cNvSpPr txBox="1">
            <a:spLocks/>
          </p:cNvSpPr>
          <p:nvPr/>
        </p:nvSpPr>
        <p:spPr>
          <a:xfrm>
            <a:off x="827584" y="1133872"/>
            <a:ext cx="7272808"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lnSpc>
                <a:spcPct val="90000"/>
              </a:lnSpc>
            </a:pPr>
            <a:r>
              <a:rPr lang="sv-SE" sz="3600" dirty="0">
                <a:solidFill>
                  <a:srgbClr val="002060"/>
                </a:solidFill>
                <a:latin typeface="Cambria" pitchFamily="18" charset="0"/>
                <a:ea typeface="Cambria" pitchFamily="18" charset="0"/>
              </a:rPr>
              <a:t>Kriterijumi dekompozicije </a:t>
            </a:r>
          </a:p>
        </p:txBody>
      </p:sp>
    </p:spTree>
    <p:extLst>
      <p:ext uri="{BB962C8B-B14F-4D97-AF65-F5344CB8AC3E}">
        <p14:creationId xmlns:p14="http://schemas.microsoft.com/office/powerpoint/2010/main" val="97301504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3608" y="1112094"/>
            <a:ext cx="4947320" cy="1020762"/>
          </a:xfrm>
        </p:spPr>
        <p:txBody>
          <a:bodyPr>
            <a:normAutofit/>
          </a:bodyPr>
          <a:lstStyle/>
          <a:p>
            <a:pPr algn="l"/>
            <a:r>
              <a:rPr lang="sr-Latn-RS" sz="4000" dirty="0" smtClean="0">
                <a:solidFill>
                  <a:srgbClr val="002060"/>
                </a:solidFill>
                <a:latin typeface="Cambria" pitchFamily="18" charset="0"/>
                <a:ea typeface="Cambria" pitchFamily="18" charset="0"/>
              </a:rPr>
              <a:t>K</a:t>
            </a:r>
            <a:r>
              <a:rPr lang="en-US" sz="4000" dirty="0" err="1" smtClean="0">
                <a:solidFill>
                  <a:srgbClr val="002060"/>
                </a:solidFill>
                <a:latin typeface="Cambria" pitchFamily="18" charset="0"/>
                <a:ea typeface="Cambria" pitchFamily="18" charset="0"/>
              </a:rPr>
              <a:t>oherentnost</a:t>
            </a:r>
            <a:endParaRPr lang="en-US" sz="4000" dirty="0">
              <a:solidFill>
                <a:srgbClr val="002060"/>
              </a:solidFill>
              <a:latin typeface="Cambria" pitchFamily="18" charset="0"/>
              <a:ea typeface="Cambria" pitchFamily="18" charset="0"/>
            </a:endParaRPr>
          </a:p>
        </p:txBody>
      </p:sp>
      <p:sp>
        <p:nvSpPr>
          <p:cNvPr id="3" name="Content Placeholder 2"/>
          <p:cNvSpPr>
            <a:spLocks noGrp="1"/>
          </p:cNvSpPr>
          <p:nvPr>
            <p:ph sz="quarter" idx="1"/>
          </p:nvPr>
        </p:nvSpPr>
        <p:spPr>
          <a:xfrm>
            <a:off x="755576" y="2348880"/>
            <a:ext cx="7776864" cy="3888432"/>
          </a:xfrm>
        </p:spPr>
        <p:txBody>
          <a:bodyPr>
            <a:noAutofit/>
          </a:bodyPr>
          <a:lstStyle/>
          <a:p>
            <a:pPr marL="365760" lvl="1" indent="-365760">
              <a:spcBef>
                <a:spcPts val="0"/>
              </a:spcBef>
              <a:buFont typeface="Wingdings" pitchFamily="2" charset="2"/>
              <a:buChar char="§"/>
            </a:pPr>
            <a:r>
              <a:rPr lang="vi-VN" sz="2400" b="1" i="1" dirty="0" smtClean="0">
                <a:solidFill>
                  <a:srgbClr val="002060"/>
                </a:solidFill>
                <a:latin typeface="Cambria" pitchFamily="18" charset="0"/>
                <a:ea typeface="Cambria" pitchFamily="18" charset="0"/>
                <a:cs typeface="Arial" pitchFamily="34" charset="0"/>
              </a:rPr>
              <a:t>Interna </a:t>
            </a:r>
            <a:r>
              <a:rPr lang="vi-VN" sz="2400" b="1" i="1" dirty="0">
                <a:solidFill>
                  <a:srgbClr val="002060"/>
                </a:solidFill>
                <a:latin typeface="Cambria" pitchFamily="18" charset="0"/>
                <a:ea typeface="Cambria" pitchFamily="18" charset="0"/>
                <a:cs typeface="Arial" pitchFamily="34" charset="0"/>
              </a:rPr>
              <a:t>koherentnost </a:t>
            </a:r>
            <a:r>
              <a:rPr lang="vi-VN" sz="2400" dirty="0">
                <a:solidFill>
                  <a:srgbClr val="002060"/>
                </a:solidFill>
                <a:latin typeface="Cambria" pitchFamily="18" charset="0"/>
                <a:ea typeface="Cambria" pitchFamily="18" charset="0"/>
                <a:cs typeface="Arial" pitchFamily="34" charset="0"/>
              </a:rPr>
              <a:t>- označava stepen međusobne povezanosti elemenata unutar procesa. </a:t>
            </a:r>
            <a:endParaRPr lang="en-US" sz="2400" dirty="0" smtClean="0">
              <a:solidFill>
                <a:srgbClr val="002060"/>
              </a:solidFill>
              <a:latin typeface="Cambria" pitchFamily="18" charset="0"/>
              <a:ea typeface="Cambria" pitchFamily="18" charset="0"/>
              <a:cs typeface="Arial" pitchFamily="34" charset="0"/>
            </a:endParaRPr>
          </a:p>
          <a:p>
            <a:pPr marL="365760" lvl="1" indent="-365760">
              <a:spcBef>
                <a:spcPts val="0"/>
              </a:spcBef>
              <a:buFont typeface="Wingdings" pitchFamily="2" charset="2"/>
              <a:buChar char="§"/>
            </a:pPr>
            <a:r>
              <a:rPr lang="vi-VN" sz="2400" b="1" i="1" dirty="0" smtClean="0">
                <a:solidFill>
                  <a:srgbClr val="002060"/>
                </a:solidFill>
                <a:latin typeface="Cambria" pitchFamily="18" charset="0"/>
                <a:ea typeface="Cambria" pitchFamily="18" charset="0"/>
                <a:cs typeface="Arial" pitchFamily="34" charset="0"/>
              </a:rPr>
              <a:t>Eksterna </a:t>
            </a:r>
            <a:r>
              <a:rPr lang="vi-VN" sz="2400" b="1" i="1" dirty="0">
                <a:solidFill>
                  <a:srgbClr val="002060"/>
                </a:solidFill>
                <a:latin typeface="Cambria" pitchFamily="18" charset="0"/>
                <a:ea typeface="Cambria" pitchFamily="18" charset="0"/>
                <a:cs typeface="Arial" pitchFamily="34" charset="0"/>
              </a:rPr>
              <a:t>koherentnost </a:t>
            </a:r>
            <a:r>
              <a:rPr lang="vi-VN" sz="2400" dirty="0">
                <a:solidFill>
                  <a:srgbClr val="002060"/>
                </a:solidFill>
                <a:latin typeface="Cambria" pitchFamily="18" charset="0"/>
                <a:ea typeface="Cambria" pitchFamily="18" charset="0"/>
                <a:cs typeface="Arial" pitchFamily="34" charset="0"/>
              </a:rPr>
              <a:t>- izražava povezanost procesa ("kuplovanje") sa ostalim procesima u okviru sistema. Posmatraju se tokovi podataka od i ka ostalim procesima</a:t>
            </a:r>
            <a:r>
              <a:rPr lang="vi-VN" sz="2400" dirty="0" smtClean="0">
                <a:solidFill>
                  <a:srgbClr val="002060"/>
                </a:solidFill>
                <a:latin typeface="Cambria" pitchFamily="18" charset="0"/>
                <a:ea typeface="Cambria" pitchFamily="18" charset="0"/>
                <a:cs typeface="Arial" pitchFamily="34" charset="0"/>
              </a:rPr>
              <a:t>.</a:t>
            </a:r>
            <a:endParaRPr lang="en-US" sz="2400" dirty="0" smtClean="0">
              <a:solidFill>
                <a:srgbClr val="002060"/>
              </a:solidFill>
              <a:latin typeface="Cambria" pitchFamily="18" charset="0"/>
              <a:ea typeface="Cambria" pitchFamily="18" charset="0"/>
              <a:cs typeface="Arial" pitchFamily="34" charset="0"/>
            </a:endParaRPr>
          </a:p>
          <a:p>
            <a:pPr marL="365760" lvl="1" indent="-365760">
              <a:spcBef>
                <a:spcPts val="0"/>
              </a:spcBef>
              <a:buFont typeface="Wingdings" pitchFamily="2" charset="2"/>
              <a:buChar char="§"/>
            </a:pPr>
            <a:r>
              <a:rPr lang="vi-VN" sz="2400" b="1" i="1" dirty="0" smtClean="0">
                <a:solidFill>
                  <a:srgbClr val="002060"/>
                </a:solidFill>
                <a:latin typeface="Cambria" pitchFamily="18" charset="0"/>
                <a:ea typeface="Cambria" pitchFamily="18" charset="0"/>
                <a:cs typeface="Arial" pitchFamily="34" charset="0"/>
              </a:rPr>
              <a:t>Strukturna </a:t>
            </a:r>
            <a:r>
              <a:rPr lang="vi-VN" sz="2400" b="1" i="1" dirty="0">
                <a:solidFill>
                  <a:srgbClr val="002060"/>
                </a:solidFill>
                <a:latin typeface="Cambria" pitchFamily="18" charset="0"/>
                <a:ea typeface="Cambria" pitchFamily="18" charset="0"/>
                <a:cs typeface="Arial" pitchFamily="34" charset="0"/>
              </a:rPr>
              <a:t>koherentnost </a:t>
            </a:r>
            <a:r>
              <a:rPr lang="vi-VN" sz="2400" dirty="0">
                <a:solidFill>
                  <a:srgbClr val="002060"/>
                </a:solidFill>
                <a:latin typeface="Cambria" pitchFamily="18" charset="0"/>
                <a:ea typeface="Cambria" pitchFamily="18" charset="0"/>
                <a:cs typeface="Arial" pitchFamily="34" charset="0"/>
              </a:rPr>
              <a:t>- proces je strukturno koherentan ako postoji preslikavanje strukture ulaznih tokova u izlazne tokove podataka, tj. ako su svi ulazi nužni za proizvodnju izlaza i ako su svi izlazi iz procesa dovoljni za postizanje cilja procesa. </a:t>
            </a:r>
            <a:endParaRPr lang="en-US" sz="2400" dirty="0">
              <a:solidFill>
                <a:srgbClr val="002060"/>
              </a:solidFill>
              <a:latin typeface="Cambria" pitchFamily="18" charset="0"/>
              <a:ea typeface="Cambria" pitchFamily="18" charset="0"/>
              <a:cs typeface="Arial" pitchFamily="34" charset="0"/>
            </a:endParaRPr>
          </a:p>
        </p:txBody>
      </p:sp>
    </p:spTree>
    <p:extLst>
      <p:ext uri="{BB962C8B-B14F-4D97-AF65-F5344CB8AC3E}">
        <p14:creationId xmlns:p14="http://schemas.microsoft.com/office/powerpoint/2010/main" val="96895240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0912" y="845840"/>
            <a:ext cx="8229600" cy="1143000"/>
          </a:xfrm>
        </p:spPr>
        <p:txBody>
          <a:bodyPr>
            <a:normAutofit/>
          </a:bodyPr>
          <a:lstStyle/>
          <a:p>
            <a:pPr algn="l"/>
            <a:r>
              <a:rPr lang="en-US" sz="4000" dirty="0" err="1">
                <a:solidFill>
                  <a:srgbClr val="002060"/>
                </a:solidFill>
                <a:latin typeface="Cambria" pitchFamily="18" charset="0"/>
                <a:ea typeface="Cambria" pitchFamily="18" charset="0"/>
              </a:rPr>
              <a:t>Interna</a:t>
            </a:r>
            <a:r>
              <a:rPr lang="en-US" sz="4000" dirty="0">
                <a:solidFill>
                  <a:srgbClr val="002060"/>
                </a:solidFill>
                <a:latin typeface="Cambria" pitchFamily="18" charset="0"/>
                <a:ea typeface="Cambria" pitchFamily="18" charset="0"/>
              </a:rPr>
              <a:t> </a:t>
            </a:r>
            <a:r>
              <a:rPr lang="en-US" sz="4000" dirty="0" err="1" smtClean="0">
                <a:solidFill>
                  <a:srgbClr val="002060"/>
                </a:solidFill>
                <a:latin typeface="Cambria" pitchFamily="18" charset="0"/>
                <a:ea typeface="Cambria" pitchFamily="18" charset="0"/>
              </a:rPr>
              <a:t>koherentnost</a:t>
            </a:r>
            <a:endParaRPr lang="en-US" sz="4000" dirty="0">
              <a:solidFill>
                <a:srgbClr val="002060"/>
              </a:solidFill>
              <a:latin typeface="Cambria" pitchFamily="18" charset="0"/>
              <a:ea typeface="Cambria" pitchFamily="18" charset="0"/>
            </a:endParaRPr>
          </a:p>
        </p:txBody>
      </p:sp>
      <p:sp>
        <p:nvSpPr>
          <p:cNvPr id="3" name="Content Placeholder 2"/>
          <p:cNvSpPr>
            <a:spLocks noGrp="1"/>
          </p:cNvSpPr>
          <p:nvPr>
            <p:ph sz="quarter" idx="1"/>
          </p:nvPr>
        </p:nvSpPr>
        <p:spPr>
          <a:xfrm>
            <a:off x="827584" y="2060848"/>
            <a:ext cx="7789168" cy="4465712"/>
          </a:xfrm>
        </p:spPr>
        <p:txBody>
          <a:bodyPr>
            <a:noAutofit/>
          </a:bodyPr>
          <a:lstStyle/>
          <a:p>
            <a:pPr>
              <a:spcBef>
                <a:spcPts val="0"/>
              </a:spcBef>
            </a:pPr>
            <a:r>
              <a:rPr lang="en-US" sz="2400" b="1" dirty="0" err="1" smtClean="0">
                <a:solidFill>
                  <a:srgbClr val="002060"/>
                </a:solidFill>
                <a:latin typeface="Cambria" pitchFamily="18" charset="0"/>
                <a:ea typeface="Cambria" pitchFamily="18" charset="0"/>
                <a:cs typeface="Arial" pitchFamily="34" charset="0"/>
              </a:rPr>
              <a:t>koincidentalna</a:t>
            </a:r>
            <a:r>
              <a:rPr lang="en-US" sz="2400" b="1" dirty="0" smtClean="0">
                <a:solidFill>
                  <a:srgbClr val="002060"/>
                </a:solidFill>
                <a:latin typeface="Cambria" pitchFamily="18" charset="0"/>
                <a:ea typeface="Cambria" pitchFamily="18" charset="0"/>
                <a:cs typeface="Arial" pitchFamily="34" charset="0"/>
              </a:rPr>
              <a:t> </a:t>
            </a:r>
            <a:r>
              <a:rPr lang="en-US" sz="2400" dirty="0">
                <a:solidFill>
                  <a:srgbClr val="002060"/>
                </a:solidFill>
                <a:latin typeface="Cambria" pitchFamily="18" charset="0"/>
                <a:ea typeface="Cambria" pitchFamily="18" charset="0"/>
                <a:cs typeface="Arial" pitchFamily="34" charset="0"/>
              </a:rPr>
              <a:t>(</a:t>
            </a:r>
            <a:r>
              <a:rPr lang="en-US" sz="2400" dirty="0" err="1">
                <a:solidFill>
                  <a:srgbClr val="002060"/>
                </a:solidFill>
                <a:latin typeface="Cambria" pitchFamily="18" charset="0"/>
                <a:ea typeface="Cambria" pitchFamily="18" charset="0"/>
                <a:cs typeface="Arial" pitchFamily="34" charset="0"/>
              </a:rPr>
              <a:t>podprocesi</a:t>
            </a:r>
            <a:r>
              <a:rPr lang="en-US" sz="2400" dirty="0">
                <a:solidFill>
                  <a:srgbClr val="002060"/>
                </a:solidFill>
                <a:latin typeface="Cambria" pitchFamily="18" charset="0"/>
                <a:ea typeface="Cambria" pitchFamily="18" charset="0"/>
                <a:cs typeface="Arial" pitchFamily="34" charset="0"/>
              </a:rPr>
              <a:t> i </a:t>
            </a:r>
            <a:r>
              <a:rPr lang="en-US" sz="2400" dirty="0" err="1">
                <a:solidFill>
                  <a:srgbClr val="002060"/>
                </a:solidFill>
                <a:latin typeface="Cambria" pitchFamily="18" charset="0"/>
                <a:ea typeface="Cambria" pitchFamily="18" charset="0"/>
                <a:cs typeface="Arial" pitchFamily="34" charset="0"/>
              </a:rPr>
              <a:t>elementi</a:t>
            </a:r>
            <a:r>
              <a:rPr lang="en-US" sz="2400" dirty="0">
                <a:solidFill>
                  <a:srgbClr val="002060"/>
                </a:solidFill>
                <a:latin typeface="Cambria" pitchFamily="18" charset="0"/>
                <a:ea typeface="Cambria" pitchFamily="18" charset="0"/>
                <a:cs typeface="Arial" pitchFamily="34" charset="0"/>
              </a:rPr>
              <a:t> </a:t>
            </a:r>
            <a:r>
              <a:rPr lang="en-US" sz="2400" dirty="0" err="1">
                <a:solidFill>
                  <a:srgbClr val="002060"/>
                </a:solidFill>
                <a:latin typeface="Cambria" pitchFamily="18" charset="0"/>
                <a:ea typeface="Cambria" pitchFamily="18" charset="0"/>
                <a:cs typeface="Arial" pitchFamily="34" charset="0"/>
              </a:rPr>
              <a:t>su</a:t>
            </a:r>
            <a:r>
              <a:rPr lang="en-US" sz="2400" dirty="0">
                <a:solidFill>
                  <a:srgbClr val="002060"/>
                </a:solidFill>
                <a:latin typeface="Cambria" pitchFamily="18" charset="0"/>
                <a:ea typeface="Cambria" pitchFamily="18" charset="0"/>
                <a:cs typeface="Arial" pitchFamily="34" charset="0"/>
              </a:rPr>
              <a:t> </a:t>
            </a:r>
            <a:r>
              <a:rPr lang="en-US" sz="2400" dirty="0" err="1">
                <a:solidFill>
                  <a:srgbClr val="002060"/>
                </a:solidFill>
                <a:latin typeface="Cambria" pitchFamily="18" charset="0"/>
                <a:ea typeface="Cambria" pitchFamily="18" charset="0"/>
                <a:cs typeface="Arial" pitchFamily="34" charset="0"/>
              </a:rPr>
              <a:t>okupljeni</a:t>
            </a:r>
            <a:r>
              <a:rPr lang="en-US" sz="2400" dirty="0">
                <a:solidFill>
                  <a:srgbClr val="002060"/>
                </a:solidFill>
                <a:latin typeface="Cambria" pitchFamily="18" charset="0"/>
                <a:ea typeface="Cambria" pitchFamily="18" charset="0"/>
                <a:cs typeface="Arial" pitchFamily="34" charset="0"/>
              </a:rPr>
              <a:t> u </a:t>
            </a:r>
            <a:r>
              <a:rPr lang="en-US" sz="2400" dirty="0" err="1">
                <a:solidFill>
                  <a:srgbClr val="002060"/>
                </a:solidFill>
                <a:latin typeface="Cambria" pitchFamily="18" charset="0"/>
                <a:ea typeface="Cambria" pitchFamily="18" charset="0"/>
                <a:cs typeface="Arial" pitchFamily="34" charset="0"/>
              </a:rPr>
              <a:t>proces</a:t>
            </a:r>
            <a:r>
              <a:rPr lang="en-US" sz="2400" dirty="0">
                <a:solidFill>
                  <a:srgbClr val="002060"/>
                </a:solidFill>
                <a:latin typeface="Cambria" pitchFamily="18" charset="0"/>
                <a:ea typeface="Cambria" pitchFamily="18" charset="0"/>
                <a:cs typeface="Arial" pitchFamily="34" charset="0"/>
              </a:rPr>
              <a:t> </a:t>
            </a:r>
            <a:r>
              <a:rPr lang="en-US" sz="2400" dirty="0" err="1">
                <a:solidFill>
                  <a:srgbClr val="002060"/>
                </a:solidFill>
                <a:latin typeface="Cambria" pitchFamily="18" charset="0"/>
                <a:ea typeface="Cambria" pitchFamily="18" charset="0"/>
                <a:cs typeface="Arial" pitchFamily="34" charset="0"/>
              </a:rPr>
              <a:t>slučajno</a:t>
            </a:r>
            <a:r>
              <a:rPr lang="en-US" sz="2400" dirty="0">
                <a:solidFill>
                  <a:srgbClr val="002060"/>
                </a:solidFill>
                <a:latin typeface="Cambria" pitchFamily="18" charset="0"/>
                <a:ea typeface="Cambria" pitchFamily="18" charset="0"/>
                <a:cs typeface="Arial" pitchFamily="34" charset="0"/>
              </a:rPr>
              <a:t> i </a:t>
            </a:r>
            <a:r>
              <a:rPr lang="en-US" sz="2400" dirty="0" err="1">
                <a:solidFill>
                  <a:srgbClr val="002060"/>
                </a:solidFill>
                <a:latin typeface="Cambria" pitchFamily="18" charset="0"/>
                <a:ea typeface="Cambria" pitchFamily="18" charset="0"/>
                <a:cs typeface="Arial" pitchFamily="34" charset="0"/>
              </a:rPr>
              <a:t>ni</a:t>
            </a:r>
            <a:r>
              <a:rPr lang="en-US" sz="2400" dirty="0">
                <a:solidFill>
                  <a:srgbClr val="002060"/>
                </a:solidFill>
                <a:latin typeface="Cambria" pitchFamily="18" charset="0"/>
                <a:ea typeface="Cambria" pitchFamily="18" charset="0"/>
                <a:cs typeface="Arial" pitchFamily="34" charset="0"/>
              </a:rPr>
              <a:t> </a:t>
            </a:r>
            <a:r>
              <a:rPr lang="en-US" sz="2400" dirty="0" err="1">
                <a:solidFill>
                  <a:srgbClr val="002060"/>
                </a:solidFill>
                <a:latin typeface="Cambria" pitchFamily="18" charset="0"/>
                <a:ea typeface="Cambria" pitchFamily="18" charset="0"/>
                <a:cs typeface="Arial" pitchFamily="34" charset="0"/>
              </a:rPr>
              <a:t>po</a:t>
            </a:r>
            <a:r>
              <a:rPr lang="en-US" sz="2400" dirty="0">
                <a:solidFill>
                  <a:srgbClr val="002060"/>
                </a:solidFill>
                <a:latin typeface="Cambria" pitchFamily="18" charset="0"/>
                <a:ea typeface="Cambria" pitchFamily="18" charset="0"/>
                <a:cs typeface="Arial" pitchFamily="34" charset="0"/>
              </a:rPr>
              <a:t> </a:t>
            </a:r>
            <a:r>
              <a:rPr lang="en-US" sz="2400" dirty="0" err="1">
                <a:solidFill>
                  <a:srgbClr val="002060"/>
                </a:solidFill>
                <a:latin typeface="Cambria" pitchFamily="18" charset="0"/>
                <a:ea typeface="Cambria" pitchFamily="18" charset="0"/>
                <a:cs typeface="Arial" pitchFamily="34" charset="0"/>
              </a:rPr>
              <a:t>kom</a:t>
            </a:r>
            <a:r>
              <a:rPr lang="en-US" sz="2400" dirty="0">
                <a:solidFill>
                  <a:srgbClr val="002060"/>
                </a:solidFill>
                <a:latin typeface="Cambria" pitchFamily="18" charset="0"/>
                <a:ea typeface="Cambria" pitchFamily="18" charset="0"/>
                <a:cs typeface="Arial" pitchFamily="34" charset="0"/>
              </a:rPr>
              <a:t> </a:t>
            </a:r>
            <a:r>
              <a:rPr lang="en-US" sz="2400" dirty="0" err="1">
                <a:solidFill>
                  <a:srgbClr val="002060"/>
                </a:solidFill>
                <a:latin typeface="Cambria" pitchFamily="18" charset="0"/>
                <a:ea typeface="Cambria" pitchFamily="18" charset="0"/>
                <a:cs typeface="Arial" pitchFamily="34" charset="0"/>
              </a:rPr>
              <a:t>osnovu</a:t>
            </a:r>
            <a:r>
              <a:rPr lang="en-US" sz="2400" dirty="0">
                <a:solidFill>
                  <a:srgbClr val="002060"/>
                </a:solidFill>
                <a:latin typeface="Cambria" pitchFamily="18" charset="0"/>
                <a:ea typeface="Cambria" pitchFamily="18" charset="0"/>
                <a:cs typeface="Arial" pitchFamily="34" charset="0"/>
              </a:rPr>
              <a:t> </a:t>
            </a:r>
            <a:r>
              <a:rPr lang="en-US" sz="2400" dirty="0" err="1">
                <a:solidFill>
                  <a:srgbClr val="002060"/>
                </a:solidFill>
                <a:latin typeface="Cambria" pitchFamily="18" charset="0"/>
                <a:ea typeface="Cambria" pitchFamily="18" charset="0"/>
                <a:cs typeface="Arial" pitchFamily="34" charset="0"/>
              </a:rPr>
              <a:t>nisu</a:t>
            </a:r>
            <a:r>
              <a:rPr lang="en-US" sz="2400" dirty="0">
                <a:solidFill>
                  <a:srgbClr val="002060"/>
                </a:solidFill>
                <a:latin typeface="Cambria" pitchFamily="18" charset="0"/>
                <a:ea typeface="Cambria" pitchFamily="18" charset="0"/>
                <a:cs typeface="Arial" pitchFamily="34" charset="0"/>
              </a:rPr>
              <a:t> </a:t>
            </a:r>
            <a:r>
              <a:rPr lang="en-US" sz="2400" dirty="0" err="1">
                <a:solidFill>
                  <a:srgbClr val="002060"/>
                </a:solidFill>
                <a:latin typeface="Cambria" pitchFamily="18" charset="0"/>
                <a:ea typeface="Cambria" pitchFamily="18" charset="0"/>
                <a:cs typeface="Arial" pitchFamily="34" charset="0"/>
              </a:rPr>
              <a:t>povezani</a:t>
            </a:r>
            <a:r>
              <a:rPr lang="en-US" sz="2400" dirty="0">
                <a:solidFill>
                  <a:srgbClr val="002060"/>
                </a:solidFill>
                <a:latin typeface="Cambria" pitchFamily="18" charset="0"/>
                <a:ea typeface="Cambria" pitchFamily="18" charset="0"/>
                <a:cs typeface="Arial" pitchFamily="34" charset="0"/>
              </a:rPr>
              <a:t>, </a:t>
            </a:r>
            <a:r>
              <a:rPr lang="en-US" sz="2400" dirty="0" err="1">
                <a:solidFill>
                  <a:srgbClr val="002060"/>
                </a:solidFill>
                <a:latin typeface="Cambria" pitchFamily="18" charset="0"/>
                <a:ea typeface="Cambria" pitchFamily="18" charset="0"/>
                <a:cs typeface="Arial" pitchFamily="34" charset="0"/>
              </a:rPr>
              <a:t>proces</a:t>
            </a:r>
            <a:r>
              <a:rPr lang="en-US" sz="2400" dirty="0">
                <a:solidFill>
                  <a:srgbClr val="002060"/>
                </a:solidFill>
                <a:latin typeface="Cambria" pitchFamily="18" charset="0"/>
                <a:ea typeface="Cambria" pitchFamily="18" charset="0"/>
                <a:cs typeface="Arial" pitchFamily="34" charset="0"/>
              </a:rPr>
              <a:t> </a:t>
            </a:r>
            <a:r>
              <a:rPr lang="en-US" sz="2400" dirty="0" err="1">
                <a:solidFill>
                  <a:srgbClr val="002060"/>
                </a:solidFill>
                <a:latin typeface="Cambria" pitchFamily="18" charset="0"/>
                <a:ea typeface="Cambria" pitchFamily="18" charset="0"/>
                <a:cs typeface="Arial" pitchFamily="34" charset="0"/>
              </a:rPr>
              <a:t>ima</a:t>
            </a:r>
            <a:r>
              <a:rPr lang="en-US" sz="2400" dirty="0">
                <a:solidFill>
                  <a:srgbClr val="002060"/>
                </a:solidFill>
                <a:latin typeface="Cambria" pitchFamily="18" charset="0"/>
                <a:ea typeface="Cambria" pitchFamily="18" charset="0"/>
                <a:cs typeface="Arial" pitchFamily="34" charset="0"/>
              </a:rPr>
              <a:t> </a:t>
            </a:r>
            <a:r>
              <a:rPr lang="en-US" sz="2400" dirty="0" err="1">
                <a:solidFill>
                  <a:srgbClr val="002060"/>
                </a:solidFill>
                <a:latin typeface="Cambria" pitchFamily="18" charset="0"/>
                <a:ea typeface="Cambria" pitchFamily="18" charset="0"/>
                <a:cs typeface="Arial" pitchFamily="34" charset="0"/>
              </a:rPr>
              <a:t>veliki</a:t>
            </a:r>
            <a:r>
              <a:rPr lang="en-US" sz="2400" dirty="0">
                <a:solidFill>
                  <a:srgbClr val="002060"/>
                </a:solidFill>
                <a:latin typeface="Cambria" pitchFamily="18" charset="0"/>
                <a:ea typeface="Cambria" pitchFamily="18" charset="0"/>
                <a:cs typeface="Arial" pitchFamily="34" charset="0"/>
              </a:rPr>
              <a:t> </a:t>
            </a:r>
            <a:r>
              <a:rPr lang="en-US" sz="2400" dirty="0" err="1">
                <a:solidFill>
                  <a:srgbClr val="002060"/>
                </a:solidFill>
                <a:latin typeface="Cambria" pitchFamily="18" charset="0"/>
                <a:ea typeface="Cambria" pitchFamily="18" charset="0"/>
                <a:cs typeface="Arial" pitchFamily="34" charset="0"/>
              </a:rPr>
              <a:t>broj</a:t>
            </a:r>
            <a:r>
              <a:rPr lang="en-US" sz="2400" dirty="0">
                <a:solidFill>
                  <a:srgbClr val="002060"/>
                </a:solidFill>
                <a:latin typeface="Cambria" pitchFamily="18" charset="0"/>
                <a:ea typeface="Cambria" pitchFamily="18" charset="0"/>
                <a:cs typeface="Arial" pitchFamily="34" charset="0"/>
              </a:rPr>
              <a:t> </a:t>
            </a:r>
            <a:r>
              <a:rPr lang="en-US" sz="2400" dirty="0" err="1">
                <a:solidFill>
                  <a:srgbClr val="002060"/>
                </a:solidFill>
                <a:latin typeface="Cambria" pitchFamily="18" charset="0"/>
                <a:ea typeface="Cambria" pitchFamily="18" charset="0"/>
                <a:cs typeface="Arial" pitchFamily="34" charset="0"/>
              </a:rPr>
              <a:t>ulaza</a:t>
            </a:r>
            <a:r>
              <a:rPr lang="en-US" sz="2400" dirty="0">
                <a:solidFill>
                  <a:srgbClr val="002060"/>
                </a:solidFill>
                <a:latin typeface="Cambria" pitchFamily="18" charset="0"/>
                <a:ea typeface="Cambria" pitchFamily="18" charset="0"/>
                <a:cs typeface="Arial" pitchFamily="34" charset="0"/>
              </a:rPr>
              <a:t> i </a:t>
            </a:r>
            <a:r>
              <a:rPr lang="en-US" sz="2400" dirty="0" err="1">
                <a:solidFill>
                  <a:srgbClr val="002060"/>
                </a:solidFill>
                <a:latin typeface="Cambria" pitchFamily="18" charset="0"/>
                <a:ea typeface="Cambria" pitchFamily="18" charset="0"/>
                <a:cs typeface="Arial" pitchFamily="34" charset="0"/>
              </a:rPr>
              <a:t>izlaza</a:t>
            </a:r>
            <a:r>
              <a:rPr lang="en-US" sz="2400" dirty="0">
                <a:solidFill>
                  <a:srgbClr val="002060"/>
                </a:solidFill>
                <a:latin typeface="Cambria" pitchFamily="18" charset="0"/>
                <a:ea typeface="Cambria" pitchFamily="18" charset="0"/>
                <a:cs typeface="Arial" pitchFamily="34" charset="0"/>
              </a:rPr>
              <a:t> - </a:t>
            </a:r>
            <a:r>
              <a:rPr lang="en-US" sz="2400" dirty="0" err="1">
                <a:solidFill>
                  <a:srgbClr val="002060"/>
                </a:solidFill>
                <a:latin typeface="Cambria" pitchFamily="18" charset="0"/>
                <a:ea typeface="Cambria" pitchFamily="18" charset="0"/>
                <a:cs typeface="Arial" pitchFamily="34" charset="0"/>
              </a:rPr>
              <a:t>najniži</a:t>
            </a:r>
            <a:r>
              <a:rPr lang="en-US" sz="2400" dirty="0">
                <a:solidFill>
                  <a:srgbClr val="002060"/>
                </a:solidFill>
                <a:latin typeface="Cambria" pitchFamily="18" charset="0"/>
                <a:ea typeface="Cambria" pitchFamily="18" charset="0"/>
                <a:cs typeface="Arial" pitchFamily="34" charset="0"/>
              </a:rPr>
              <a:t> </a:t>
            </a:r>
            <a:r>
              <a:rPr lang="en-US" sz="2400" dirty="0" err="1">
                <a:solidFill>
                  <a:srgbClr val="002060"/>
                </a:solidFill>
                <a:latin typeface="Cambria" pitchFamily="18" charset="0"/>
                <a:ea typeface="Cambria" pitchFamily="18" charset="0"/>
                <a:cs typeface="Arial" pitchFamily="34" charset="0"/>
              </a:rPr>
              <a:t>mogući</a:t>
            </a:r>
            <a:r>
              <a:rPr lang="en-US" sz="2400" dirty="0">
                <a:solidFill>
                  <a:srgbClr val="002060"/>
                </a:solidFill>
                <a:latin typeface="Cambria" pitchFamily="18" charset="0"/>
                <a:ea typeface="Cambria" pitchFamily="18" charset="0"/>
                <a:cs typeface="Arial" pitchFamily="34" charset="0"/>
              </a:rPr>
              <a:t> </a:t>
            </a:r>
            <a:r>
              <a:rPr lang="en-US" sz="2400" dirty="0" err="1">
                <a:solidFill>
                  <a:srgbClr val="002060"/>
                </a:solidFill>
                <a:latin typeface="Cambria" pitchFamily="18" charset="0"/>
                <a:ea typeface="Cambria" pitchFamily="18" charset="0"/>
                <a:cs typeface="Arial" pitchFamily="34" charset="0"/>
              </a:rPr>
              <a:t>stepen</a:t>
            </a:r>
            <a:r>
              <a:rPr lang="en-US" sz="2400" dirty="0">
                <a:solidFill>
                  <a:srgbClr val="002060"/>
                </a:solidFill>
                <a:latin typeface="Cambria" pitchFamily="18" charset="0"/>
                <a:ea typeface="Cambria" pitchFamily="18" charset="0"/>
                <a:cs typeface="Arial" pitchFamily="34" charset="0"/>
              </a:rPr>
              <a:t> </a:t>
            </a:r>
            <a:r>
              <a:rPr lang="en-US" sz="2400" dirty="0" err="1">
                <a:solidFill>
                  <a:srgbClr val="002060"/>
                </a:solidFill>
                <a:latin typeface="Cambria" pitchFamily="18" charset="0"/>
                <a:ea typeface="Cambria" pitchFamily="18" charset="0"/>
                <a:cs typeface="Arial" pitchFamily="34" charset="0"/>
              </a:rPr>
              <a:t>kohezije</a:t>
            </a:r>
            <a:r>
              <a:rPr lang="en-US" sz="2400" dirty="0">
                <a:solidFill>
                  <a:srgbClr val="002060"/>
                </a:solidFill>
                <a:latin typeface="Cambria" pitchFamily="18" charset="0"/>
                <a:ea typeface="Cambria" pitchFamily="18" charset="0"/>
                <a:cs typeface="Arial" pitchFamily="34" charset="0"/>
              </a:rPr>
              <a:t>; </a:t>
            </a:r>
            <a:r>
              <a:rPr lang="en-US" sz="2400" dirty="0" err="1">
                <a:solidFill>
                  <a:srgbClr val="002060"/>
                </a:solidFill>
                <a:latin typeface="Cambria" pitchFamily="18" charset="0"/>
                <a:ea typeface="Cambria" pitchFamily="18" charset="0"/>
                <a:cs typeface="Arial" pitchFamily="34" charset="0"/>
              </a:rPr>
              <a:t>takvo</a:t>
            </a:r>
            <a:r>
              <a:rPr lang="en-US" sz="2400" dirty="0">
                <a:solidFill>
                  <a:srgbClr val="002060"/>
                </a:solidFill>
                <a:latin typeface="Cambria" pitchFamily="18" charset="0"/>
                <a:ea typeface="Cambria" pitchFamily="18" charset="0"/>
                <a:cs typeface="Arial" pitchFamily="34" charset="0"/>
              </a:rPr>
              <a:t> </a:t>
            </a:r>
            <a:r>
              <a:rPr lang="en-US" sz="2400" dirty="0" err="1">
                <a:solidFill>
                  <a:srgbClr val="002060"/>
                </a:solidFill>
                <a:latin typeface="Cambria" pitchFamily="18" charset="0"/>
                <a:ea typeface="Cambria" pitchFamily="18" charset="0"/>
                <a:cs typeface="Arial" pitchFamily="34" charset="0"/>
              </a:rPr>
              <a:t>okupljanje</a:t>
            </a:r>
            <a:r>
              <a:rPr lang="en-US" sz="2400" dirty="0">
                <a:solidFill>
                  <a:srgbClr val="002060"/>
                </a:solidFill>
                <a:latin typeface="Cambria" pitchFamily="18" charset="0"/>
                <a:ea typeface="Cambria" pitchFamily="18" charset="0"/>
                <a:cs typeface="Arial" pitchFamily="34" charset="0"/>
              </a:rPr>
              <a:t> u </a:t>
            </a:r>
            <a:r>
              <a:rPr lang="en-US" sz="2400" dirty="0" err="1">
                <a:solidFill>
                  <a:srgbClr val="002060"/>
                </a:solidFill>
                <a:latin typeface="Cambria" pitchFamily="18" charset="0"/>
                <a:ea typeface="Cambria" pitchFamily="18" charset="0"/>
                <a:cs typeface="Arial" pitchFamily="34" charset="0"/>
              </a:rPr>
              <a:t>proces</a:t>
            </a:r>
            <a:r>
              <a:rPr lang="en-US" sz="2400" dirty="0">
                <a:solidFill>
                  <a:srgbClr val="002060"/>
                </a:solidFill>
                <a:latin typeface="Cambria" pitchFamily="18" charset="0"/>
                <a:ea typeface="Cambria" pitchFamily="18" charset="0"/>
                <a:cs typeface="Arial" pitchFamily="34" charset="0"/>
              </a:rPr>
              <a:t> je </a:t>
            </a:r>
            <a:r>
              <a:rPr lang="en-US" sz="2400" dirty="0" err="1">
                <a:solidFill>
                  <a:srgbClr val="002060"/>
                </a:solidFill>
                <a:latin typeface="Cambria" pitchFamily="18" charset="0"/>
                <a:ea typeface="Cambria" pitchFamily="18" charset="0"/>
                <a:cs typeface="Arial" pitchFamily="34" charset="0"/>
              </a:rPr>
              <a:t>nepoželjno</a:t>
            </a:r>
            <a:r>
              <a:rPr lang="en-US" sz="2400" dirty="0">
                <a:solidFill>
                  <a:srgbClr val="002060"/>
                </a:solidFill>
                <a:latin typeface="Cambria" pitchFamily="18" charset="0"/>
                <a:ea typeface="Cambria" pitchFamily="18" charset="0"/>
                <a:cs typeface="Arial" pitchFamily="34" charset="0"/>
              </a:rPr>
              <a:t>); </a:t>
            </a:r>
          </a:p>
          <a:p>
            <a:pPr>
              <a:spcBef>
                <a:spcPts val="0"/>
              </a:spcBef>
            </a:pPr>
            <a:r>
              <a:rPr lang="vi-VN" sz="2400" b="1" dirty="0" smtClean="0">
                <a:solidFill>
                  <a:srgbClr val="002060"/>
                </a:solidFill>
                <a:latin typeface="Cambria" pitchFamily="18" charset="0"/>
                <a:ea typeface="Cambria" pitchFamily="18" charset="0"/>
                <a:cs typeface="Arial" pitchFamily="34" charset="0"/>
              </a:rPr>
              <a:t>temporalna </a:t>
            </a:r>
            <a:r>
              <a:rPr lang="vi-VN" sz="2400" dirty="0">
                <a:solidFill>
                  <a:srgbClr val="002060"/>
                </a:solidFill>
                <a:latin typeface="Cambria" pitchFamily="18" charset="0"/>
                <a:ea typeface="Cambria" pitchFamily="18" charset="0"/>
                <a:cs typeface="Arial" pitchFamily="34" charset="0"/>
              </a:rPr>
              <a:t>(podprocesi su okupljeni da se zajedno izvršavaju zato što im je vreme izvođenja isto; stepen kohezije je vrlo nizak); </a:t>
            </a:r>
          </a:p>
          <a:p>
            <a:pPr>
              <a:spcBef>
                <a:spcPts val="0"/>
              </a:spcBef>
            </a:pPr>
            <a:r>
              <a:rPr lang="vi-VN" sz="2400" b="1" dirty="0" smtClean="0">
                <a:solidFill>
                  <a:srgbClr val="002060"/>
                </a:solidFill>
                <a:latin typeface="Cambria" pitchFamily="18" charset="0"/>
                <a:ea typeface="Cambria" pitchFamily="18" charset="0"/>
                <a:cs typeface="Arial" pitchFamily="34" charset="0"/>
              </a:rPr>
              <a:t>taksomatska </a:t>
            </a:r>
            <a:r>
              <a:rPr lang="vi-VN" sz="2400" dirty="0">
                <a:solidFill>
                  <a:srgbClr val="002060"/>
                </a:solidFill>
                <a:latin typeface="Cambria" pitchFamily="18" charset="0"/>
                <a:ea typeface="Cambria" pitchFamily="18" charset="0"/>
                <a:cs typeface="Arial" pitchFamily="34" charset="0"/>
              </a:rPr>
              <a:t>(podprocesi se izvršavaju zajedno zato što pripadaju istoj klasi i među njima postoji neka logička veza, npr. procesi jednog radnog mesta, procesi jedne organizacione jedinice; stepen kohezije je nizak); </a:t>
            </a:r>
          </a:p>
        </p:txBody>
      </p:sp>
    </p:spTree>
    <p:extLst>
      <p:ext uri="{BB962C8B-B14F-4D97-AF65-F5344CB8AC3E}">
        <p14:creationId xmlns:p14="http://schemas.microsoft.com/office/powerpoint/2010/main" val="51379601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0912" y="845840"/>
            <a:ext cx="8229600" cy="1143000"/>
          </a:xfrm>
        </p:spPr>
        <p:txBody>
          <a:bodyPr>
            <a:normAutofit/>
          </a:bodyPr>
          <a:lstStyle/>
          <a:p>
            <a:pPr algn="l"/>
            <a:r>
              <a:rPr lang="en-US" sz="4000" dirty="0" err="1">
                <a:solidFill>
                  <a:srgbClr val="002060"/>
                </a:solidFill>
                <a:latin typeface="Cambria" pitchFamily="18" charset="0"/>
                <a:ea typeface="Cambria" pitchFamily="18" charset="0"/>
              </a:rPr>
              <a:t>Interna</a:t>
            </a:r>
            <a:r>
              <a:rPr lang="en-US" sz="4000" dirty="0">
                <a:solidFill>
                  <a:srgbClr val="002060"/>
                </a:solidFill>
                <a:latin typeface="Cambria" pitchFamily="18" charset="0"/>
                <a:ea typeface="Cambria" pitchFamily="18" charset="0"/>
              </a:rPr>
              <a:t> </a:t>
            </a:r>
            <a:r>
              <a:rPr lang="en-US" sz="4000" dirty="0" err="1" smtClean="0">
                <a:solidFill>
                  <a:srgbClr val="002060"/>
                </a:solidFill>
                <a:latin typeface="Cambria" pitchFamily="18" charset="0"/>
                <a:ea typeface="Cambria" pitchFamily="18" charset="0"/>
              </a:rPr>
              <a:t>koherentnost</a:t>
            </a:r>
            <a:endParaRPr lang="en-US" sz="4000" dirty="0">
              <a:solidFill>
                <a:srgbClr val="002060"/>
              </a:solidFill>
              <a:latin typeface="Cambria" pitchFamily="18" charset="0"/>
              <a:ea typeface="Cambria" pitchFamily="18" charset="0"/>
            </a:endParaRPr>
          </a:p>
        </p:txBody>
      </p:sp>
      <p:sp>
        <p:nvSpPr>
          <p:cNvPr id="3" name="Content Placeholder 2"/>
          <p:cNvSpPr>
            <a:spLocks noGrp="1"/>
          </p:cNvSpPr>
          <p:nvPr>
            <p:ph sz="quarter" idx="1"/>
          </p:nvPr>
        </p:nvSpPr>
        <p:spPr>
          <a:xfrm>
            <a:off x="827584" y="2060848"/>
            <a:ext cx="7789168" cy="4465712"/>
          </a:xfrm>
        </p:spPr>
        <p:txBody>
          <a:bodyPr>
            <a:noAutofit/>
          </a:bodyPr>
          <a:lstStyle/>
          <a:p>
            <a:pPr>
              <a:spcBef>
                <a:spcPts val="0"/>
              </a:spcBef>
            </a:pPr>
            <a:r>
              <a:rPr lang="en-US" sz="2400" b="1" dirty="0" err="1">
                <a:solidFill>
                  <a:srgbClr val="002060"/>
                </a:solidFill>
                <a:latin typeface="Cambria" pitchFamily="18" charset="0"/>
                <a:ea typeface="Cambria" pitchFamily="18" charset="0"/>
                <a:cs typeface="Arial" pitchFamily="34" charset="0"/>
              </a:rPr>
              <a:t>komunikaciona</a:t>
            </a:r>
            <a:r>
              <a:rPr lang="en-US" sz="2400" b="1" dirty="0">
                <a:solidFill>
                  <a:srgbClr val="002060"/>
                </a:solidFill>
                <a:latin typeface="Cambria" pitchFamily="18" charset="0"/>
                <a:ea typeface="Cambria" pitchFamily="18" charset="0"/>
                <a:cs typeface="Arial" pitchFamily="34" charset="0"/>
              </a:rPr>
              <a:t> </a:t>
            </a:r>
            <a:r>
              <a:rPr lang="en-US" sz="2400" dirty="0">
                <a:solidFill>
                  <a:srgbClr val="002060"/>
                </a:solidFill>
                <a:latin typeface="Cambria" pitchFamily="18" charset="0"/>
                <a:ea typeface="Cambria" pitchFamily="18" charset="0"/>
                <a:cs typeface="Arial" pitchFamily="34" charset="0"/>
              </a:rPr>
              <a:t>(</a:t>
            </a:r>
            <a:r>
              <a:rPr lang="en-US" sz="2400" dirty="0" err="1">
                <a:solidFill>
                  <a:srgbClr val="002060"/>
                </a:solidFill>
                <a:latin typeface="Cambria" pitchFamily="18" charset="0"/>
                <a:ea typeface="Cambria" pitchFamily="18" charset="0"/>
                <a:cs typeface="Arial" pitchFamily="34" charset="0"/>
              </a:rPr>
              <a:t>podprocesi</a:t>
            </a:r>
            <a:r>
              <a:rPr lang="en-US" sz="2400" dirty="0">
                <a:solidFill>
                  <a:srgbClr val="002060"/>
                </a:solidFill>
                <a:latin typeface="Cambria" pitchFamily="18" charset="0"/>
                <a:ea typeface="Cambria" pitchFamily="18" charset="0"/>
                <a:cs typeface="Arial" pitchFamily="34" charset="0"/>
              </a:rPr>
              <a:t> u </a:t>
            </a:r>
            <a:r>
              <a:rPr lang="en-US" sz="2400" dirty="0" err="1">
                <a:solidFill>
                  <a:srgbClr val="002060"/>
                </a:solidFill>
                <a:latin typeface="Cambria" pitchFamily="18" charset="0"/>
                <a:ea typeface="Cambria" pitchFamily="18" charset="0"/>
                <a:cs typeface="Arial" pitchFamily="34" charset="0"/>
              </a:rPr>
              <a:t>sastavu</a:t>
            </a:r>
            <a:r>
              <a:rPr lang="en-US" sz="2400" dirty="0">
                <a:solidFill>
                  <a:srgbClr val="002060"/>
                </a:solidFill>
                <a:latin typeface="Cambria" pitchFamily="18" charset="0"/>
                <a:ea typeface="Cambria" pitchFamily="18" charset="0"/>
                <a:cs typeface="Arial" pitchFamily="34" charset="0"/>
              </a:rPr>
              <a:t> </a:t>
            </a:r>
            <a:r>
              <a:rPr lang="en-US" sz="2400" dirty="0" err="1">
                <a:solidFill>
                  <a:srgbClr val="002060"/>
                </a:solidFill>
                <a:latin typeface="Cambria" pitchFamily="18" charset="0"/>
                <a:ea typeface="Cambria" pitchFamily="18" charset="0"/>
                <a:cs typeface="Arial" pitchFamily="34" charset="0"/>
              </a:rPr>
              <a:t>procesa</a:t>
            </a:r>
            <a:r>
              <a:rPr lang="en-US" sz="2400" dirty="0">
                <a:solidFill>
                  <a:srgbClr val="002060"/>
                </a:solidFill>
                <a:latin typeface="Cambria" pitchFamily="18" charset="0"/>
                <a:ea typeface="Cambria" pitchFamily="18" charset="0"/>
                <a:cs typeface="Arial" pitchFamily="34" charset="0"/>
              </a:rPr>
              <a:t> </a:t>
            </a:r>
            <a:r>
              <a:rPr lang="en-US" sz="2400" dirty="0" err="1">
                <a:solidFill>
                  <a:srgbClr val="002060"/>
                </a:solidFill>
                <a:latin typeface="Cambria" pitchFamily="18" charset="0"/>
                <a:ea typeface="Cambria" pitchFamily="18" charset="0"/>
                <a:cs typeface="Arial" pitchFamily="34" charset="0"/>
              </a:rPr>
              <a:t>rade</a:t>
            </a:r>
            <a:r>
              <a:rPr lang="en-US" sz="2400" dirty="0">
                <a:solidFill>
                  <a:srgbClr val="002060"/>
                </a:solidFill>
                <a:latin typeface="Cambria" pitchFamily="18" charset="0"/>
                <a:ea typeface="Cambria" pitchFamily="18" charset="0"/>
                <a:cs typeface="Arial" pitchFamily="34" charset="0"/>
              </a:rPr>
              <a:t> </a:t>
            </a:r>
            <a:r>
              <a:rPr lang="en-US" sz="2400" dirty="0" err="1">
                <a:solidFill>
                  <a:srgbClr val="002060"/>
                </a:solidFill>
                <a:latin typeface="Cambria" pitchFamily="18" charset="0"/>
                <a:ea typeface="Cambria" pitchFamily="18" charset="0"/>
                <a:cs typeface="Arial" pitchFamily="34" charset="0"/>
              </a:rPr>
              <a:t>sa</a:t>
            </a:r>
            <a:r>
              <a:rPr lang="en-US" sz="2400" dirty="0">
                <a:solidFill>
                  <a:srgbClr val="002060"/>
                </a:solidFill>
                <a:latin typeface="Cambria" pitchFamily="18" charset="0"/>
                <a:ea typeface="Cambria" pitchFamily="18" charset="0"/>
                <a:cs typeface="Arial" pitchFamily="34" charset="0"/>
              </a:rPr>
              <a:t> </a:t>
            </a:r>
            <a:r>
              <a:rPr lang="en-US" sz="2400" dirty="0" err="1">
                <a:solidFill>
                  <a:srgbClr val="002060"/>
                </a:solidFill>
                <a:latin typeface="Cambria" pitchFamily="18" charset="0"/>
                <a:ea typeface="Cambria" pitchFamily="18" charset="0"/>
                <a:cs typeface="Arial" pitchFamily="34" charset="0"/>
              </a:rPr>
              <a:t>istom</a:t>
            </a:r>
            <a:r>
              <a:rPr lang="en-US" sz="2400" dirty="0">
                <a:solidFill>
                  <a:srgbClr val="002060"/>
                </a:solidFill>
                <a:latin typeface="Cambria" pitchFamily="18" charset="0"/>
                <a:ea typeface="Cambria" pitchFamily="18" charset="0"/>
                <a:cs typeface="Arial" pitchFamily="34" charset="0"/>
              </a:rPr>
              <a:t> </a:t>
            </a:r>
            <a:r>
              <a:rPr lang="en-US" sz="2400" dirty="0" err="1">
                <a:solidFill>
                  <a:srgbClr val="002060"/>
                </a:solidFill>
                <a:latin typeface="Cambria" pitchFamily="18" charset="0"/>
                <a:ea typeface="Cambria" pitchFamily="18" charset="0"/>
                <a:cs typeface="Arial" pitchFamily="34" charset="0"/>
              </a:rPr>
              <a:t>strukturom</a:t>
            </a:r>
            <a:r>
              <a:rPr lang="en-US" sz="2400" dirty="0">
                <a:solidFill>
                  <a:srgbClr val="002060"/>
                </a:solidFill>
                <a:latin typeface="Cambria" pitchFamily="18" charset="0"/>
                <a:ea typeface="Cambria" pitchFamily="18" charset="0"/>
                <a:cs typeface="Arial" pitchFamily="34" charset="0"/>
              </a:rPr>
              <a:t> </a:t>
            </a:r>
            <a:r>
              <a:rPr lang="en-US" sz="2400" dirty="0" err="1">
                <a:solidFill>
                  <a:srgbClr val="002060"/>
                </a:solidFill>
                <a:latin typeface="Cambria" pitchFamily="18" charset="0"/>
                <a:ea typeface="Cambria" pitchFamily="18" charset="0"/>
                <a:cs typeface="Arial" pitchFamily="34" charset="0"/>
              </a:rPr>
              <a:t>podataka</a:t>
            </a:r>
            <a:r>
              <a:rPr lang="en-US" sz="2400" dirty="0">
                <a:solidFill>
                  <a:srgbClr val="002060"/>
                </a:solidFill>
                <a:latin typeface="Cambria" pitchFamily="18" charset="0"/>
                <a:ea typeface="Cambria" pitchFamily="18" charset="0"/>
                <a:cs typeface="Arial" pitchFamily="34" charset="0"/>
              </a:rPr>
              <a:t> </a:t>
            </a:r>
            <a:r>
              <a:rPr lang="en-US" sz="2400" dirty="0" err="1">
                <a:solidFill>
                  <a:srgbClr val="002060"/>
                </a:solidFill>
                <a:latin typeface="Cambria" pitchFamily="18" charset="0"/>
                <a:ea typeface="Cambria" pitchFamily="18" charset="0"/>
                <a:cs typeface="Arial" pitchFamily="34" charset="0"/>
              </a:rPr>
              <a:t>odn</a:t>
            </a:r>
            <a:r>
              <a:rPr lang="en-US" sz="2400" dirty="0">
                <a:solidFill>
                  <a:srgbClr val="002060"/>
                </a:solidFill>
                <a:latin typeface="Cambria" pitchFamily="18" charset="0"/>
                <a:ea typeface="Cambria" pitchFamily="18" charset="0"/>
                <a:cs typeface="Arial" pitchFamily="34" charset="0"/>
              </a:rPr>
              <a:t>. </a:t>
            </a:r>
            <a:r>
              <a:rPr lang="en-US" sz="2400" dirty="0" err="1">
                <a:solidFill>
                  <a:srgbClr val="002060"/>
                </a:solidFill>
                <a:latin typeface="Cambria" pitchFamily="18" charset="0"/>
                <a:ea typeface="Cambria" pitchFamily="18" charset="0"/>
                <a:cs typeface="Arial" pitchFamily="34" charset="0"/>
              </a:rPr>
              <a:t>sa</a:t>
            </a:r>
            <a:r>
              <a:rPr lang="en-US" sz="2400" dirty="0">
                <a:solidFill>
                  <a:srgbClr val="002060"/>
                </a:solidFill>
                <a:latin typeface="Cambria" pitchFamily="18" charset="0"/>
                <a:ea typeface="Cambria" pitchFamily="18" charset="0"/>
                <a:cs typeface="Arial" pitchFamily="34" charset="0"/>
              </a:rPr>
              <a:t> </a:t>
            </a:r>
            <a:r>
              <a:rPr lang="en-US" sz="2400" dirty="0" err="1">
                <a:solidFill>
                  <a:srgbClr val="002060"/>
                </a:solidFill>
                <a:latin typeface="Cambria" pitchFamily="18" charset="0"/>
                <a:ea typeface="Cambria" pitchFamily="18" charset="0"/>
                <a:cs typeface="Arial" pitchFamily="34" charset="0"/>
              </a:rPr>
              <a:t>istim</a:t>
            </a:r>
            <a:r>
              <a:rPr lang="en-US" sz="2400" dirty="0">
                <a:solidFill>
                  <a:srgbClr val="002060"/>
                </a:solidFill>
                <a:latin typeface="Cambria" pitchFamily="18" charset="0"/>
                <a:ea typeface="Cambria" pitchFamily="18" charset="0"/>
                <a:cs typeface="Arial" pitchFamily="34" charset="0"/>
              </a:rPr>
              <a:t> </a:t>
            </a:r>
            <a:r>
              <a:rPr lang="en-US" sz="2400" dirty="0" err="1">
                <a:solidFill>
                  <a:srgbClr val="002060"/>
                </a:solidFill>
                <a:latin typeface="Cambria" pitchFamily="18" charset="0"/>
                <a:ea typeface="Cambria" pitchFamily="18" charset="0"/>
                <a:cs typeface="Arial" pitchFamily="34" charset="0"/>
              </a:rPr>
              <a:t>skladištem</a:t>
            </a:r>
            <a:r>
              <a:rPr lang="en-US" sz="2400" dirty="0">
                <a:solidFill>
                  <a:srgbClr val="002060"/>
                </a:solidFill>
                <a:latin typeface="Cambria" pitchFamily="18" charset="0"/>
                <a:ea typeface="Cambria" pitchFamily="18" charset="0"/>
                <a:cs typeface="Arial" pitchFamily="34" charset="0"/>
              </a:rPr>
              <a:t> </a:t>
            </a:r>
            <a:r>
              <a:rPr lang="en-US" sz="2400" dirty="0" err="1">
                <a:solidFill>
                  <a:srgbClr val="002060"/>
                </a:solidFill>
                <a:latin typeface="Cambria" pitchFamily="18" charset="0"/>
                <a:ea typeface="Cambria" pitchFamily="18" charset="0"/>
                <a:cs typeface="Arial" pitchFamily="34" charset="0"/>
              </a:rPr>
              <a:t>podataka</a:t>
            </a:r>
            <a:r>
              <a:rPr lang="en-US" sz="2400" dirty="0">
                <a:solidFill>
                  <a:srgbClr val="002060"/>
                </a:solidFill>
                <a:latin typeface="Cambria" pitchFamily="18" charset="0"/>
                <a:ea typeface="Cambria" pitchFamily="18" charset="0"/>
                <a:cs typeface="Arial" pitchFamily="34" charset="0"/>
              </a:rPr>
              <a:t>; </a:t>
            </a:r>
            <a:r>
              <a:rPr lang="en-US" sz="2400" dirty="0" err="1">
                <a:solidFill>
                  <a:srgbClr val="002060"/>
                </a:solidFill>
                <a:latin typeface="Cambria" pitchFamily="18" charset="0"/>
                <a:ea typeface="Cambria" pitchFamily="18" charset="0"/>
                <a:cs typeface="Arial" pitchFamily="34" charset="0"/>
              </a:rPr>
              <a:t>stepen</a:t>
            </a:r>
            <a:r>
              <a:rPr lang="en-US" sz="2400" dirty="0">
                <a:solidFill>
                  <a:srgbClr val="002060"/>
                </a:solidFill>
                <a:latin typeface="Cambria" pitchFamily="18" charset="0"/>
                <a:ea typeface="Cambria" pitchFamily="18" charset="0"/>
                <a:cs typeface="Arial" pitchFamily="34" charset="0"/>
              </a:rPr>
              <a:t> </a:t>
            </a:r>
            <a:r>
              <a:rPr lang="en-US" sz="2400" dirty="0" err="1">
                <a:solidFill>
                  <a:srgbClr val="002060"/>
                </a:solidFill>
                <a:latin typeface="Cambria" pitchFamily="18" charset="0"/>
                <a:ea typeface="Cambria" pitchFamily="18" charset="0"/>
                <a:cs typeface="Arial" pitchFamily="34" charset="0"/>
              </a:rPr>
              <a:t>kohezije</a:t>
            </a:r>
            <a:r>
              <a:rPr lang="en-US" sz="2400" dirty="0">
                <a:solidFill>
                  <a:srgbClr val="002060"/>
                </a:solidFill>
                <a:latin typeface="Cambria" pitchFamily="18" charset="0"/>
                <a:ea typeface="Cambria" pitchFamily="18" charset="0"/>
                <a:cs typeface="Arial" pitchFamily="34" charset="0"/>
              </a:rPr>
              <a:t> je </a:t>
            </a:r>
            <a:r>
              <a:rPr lang="en-US" sz="2400" dirty="0" err="1">
                <a:solidFill>
                  <a:srgbClr val="002060"/>
                </a:solidFill>
                <a:latin typeface="Cambria" pitchFamily="18" charset="0"/>
                <a:ea typeface="Cambria" pitchFamily="18" charset="0"/>
                <a:cs typeface="Arial" pitchFamily="34" charset="0"/>
              </a:rPr>
              <a:t>dobar</a:t>
            </a:r>
            <a:r>
              <a:rPr lang="en-US" sz="2400" dirty="0">
                <a:solidFill>
                  <a:srgbClr val="002060"/>
                </a:solidFill>
                <a:latin typeface="Cambria" pitchFamily="18" charset="0"/>
                <a:ea typeface="Cambria" pitchFamily="18" charset="0"/>
                <a:cs typeface="Arial" pitchFamily="34" charset="0"/>
              </a:rPr>
              <a:t>); </a:t>
            </a:r>
          </a:p>
          <a:p>
            <a:pPr>
              <a:spcBef>
                <a:spcPts val="0"/>
              </a:spcBef>
            </a:pPr>
            <a:r>
              <a:rPr lang="en-US" sz="2400" b="1" dirty="0" err="1">
                <a:solidFill>
                  <a:srgbClr val="002060"/>
                </a:solidFill>
                <a:latin typeface="Cambria" pitchFamily="18" charset="0"/>
                <a:ea typeface="Cambria" pitchFamily="18" charset="0"/>
                <a:cs typeface="Arial" pitchFamily="34" charset="0"/>
              </a:rPr>
              <a:t>sekvencijalna</a:t>
            </a:r>
            <a:r>
              <a:rPr lang="en-US" sz="2400" b="1" dirty="0">
                <a:solidFill>
                  <a:srgbClr val="002060"/>
                </a:solidFill>
                <a:latin typeface="Cambria" pitchFamily="18" charset="0"/>
                <a:ea typeface="Cambria" pitchFamily="18" charset="0"/>
                <a:cs typeface="Arial" pitchFamily="34" charset="0"/>
              </a:rPr>
              <a:t> </a:t>
            </a:r>
            <a:r>
              <a:rPr lang="en-US" sz="2400" dirty="0">
                <a:solidFill>
                  <a:srgbClr val="002060"/>
                </a:solidFill>
                <a:latin typeface="Cambria" pitchFamily="18" charset="0"/>
                <a:ea typeface="Cambria" pitchFamily="18" charset="0"/>
                <a:cs typeface="Arial" pitchFamily="34" charset="0"/>
              </a:rPr>
              <a:t>(</a:t>
            </a:r>
            <a:r>
              <a:rPr lang="en-US" sz="2400" dirty="0" err="1">
                <a:solidFill>
                  <a:srgbClr val="002060"/>
                </a:solidFill>
                <a:latin typeface="Cambria" pitchFamily="18" charset="0"/>
                <a:ea typeface="Cambria" pitchFamily="18" charset="0"/>
                <a:cs typeface="Arial" pitchFamily="34" charset="0"/>
              </a:rPr>
              <a:t>podprocesi</a:t>
            </a:r>
            <a:r>
              <a:rPr lang="en-US" sz="2400" dirty="0">
                <a:solidFill>
                  <a:srgbClr val="002060"/>
                </a:solidFill>
                <a:latin typeface="Cambria" pitchFamily="18" charset="0"/>
                <a:ea typeface="Cambria" pitchFamily="18" charset="0"/>
                <a:cs typeface="Arial" pitchFamily="34" charset="0"/>
              </a:rPr>
              <a:t> u </a:t>
            </a:r>
            <a:r>
              <a:rPr lang="en-US" sz="2400" dirty="0" err="1">
                <a:solidFill>
                  <a:srgbClr val="002060"/>
                </a:solidFill>
                <a:latin typeface="Cambria" pitchFamily="18" charset="0"/>
                <a:ea typeface="Cambria" pitchFamily="18" charset="0"/>
                <a:cs typeface="Arial" pitchFamily="34" charset="0"/>
              </a:rPr>
              <a:t>okviru</a:t>
            </a:r>
            <a:r>
              <a:rPr lang="en-US" sz="2400" dirty="0">
                <a:solidFill>
                  <a:srgbClr val="002060"/>
                </a:solidFill>
                <a:latin typeface="Cambria" pitchFamily="18" charset="0"/>
                <a:ea typeface="Cambria" pitchFamily="18" charset="0"/>
                <a:cs typeface="Arial" pitchFamily="34" charset="0"/>
              </a:rPr>
              <a:t> </a:t>
            </a:r>
            <a:r>
              <a:rPr lang="en-US" sz="2400" dirty="0" err="1">
                <a:solidFill>
                  <a:srgbClr val="002060"/>
                </a:solidFill>
                <a:latin typeface="Cambria" pitchFamily="18" charset="0"/>
                <a:ea typeface="Cambria" pitchFamily="18" charset="0"/>
                <a:cs typeface="Arial" pitchFamily="34" charset="0"/>
              </a:rPr>
              <a:t>procesa</a:t>
            </a:r>
            <a:r>
              <a:rPr lang="en-US" sz="2400" dirty="0">
                <a:solidFill>
                  <a:srgbClr val="002060"/>
                </a:solidFill>
                <a:latin typeface="Cambria" pitchFamily="18" charset="0"/>
                <a:ea typeface="Cambria" pitchFamily="18" charset="0"/>
                <a:cs typeface="Arial" pitchFamily="34" charset="0"/>
              </a:rPr>
              <a:t> se </a:t>
            </a:r>
            <a:r>
              <a:rPr lang="en-US" sz="2400" dirty="0" err="1">
                <a:solidFill>
                  <a:srgbClr val="002060"/>
                </a:solidFill>
                <a:latin typeface="Cambria" pitchFamily="18" charset="0"/>
                <a:ea typeface="Cambria" pitchFamily="18" charset="0"/>
                <a:cs typeface="Arial" pitchFamily="34" charset="0"/>
              </a:rPr>
              <a:t>izvršavaju</a:t>
            </a:r>
            <a:r>
              <a:rPr lang="en-US" sz="2400" dirty="0">
                <a:solidFill>
                  <a:srgbClr val="002060"/>
                </a:solidFill>
                <a:latin typeface="Cambria" pitchFamily="18" charset="0"/>
                <a:ea typeface="Cambria" pitchFamily="18" charset="0"/>
                <a:cs typeface="Arial" pitchFamily="34" charset="0"/>
              </a:rPr>
              <a:t> u </a:t>
            </a:r>
            <a:r>
              <a:rPr lang="en-US" sz="2400" dirty="0" err="1">
                <a:solidFill>
                  <a:srgbClr val="002060"/>
                </a:solidFill>
                <a:latin typeface="Cambria" pitchFamily="18" charset="0"/>
                <a:ea typeface="Cambria" pitchFamily="18" charset="0"/>
                <a:cs typeface="Arial" pitchFamily="34" charset="0"/>
              </a:rPr>
              <a:t>nizu</a:t>
            </a:r>
            <a:r>
              <a:rPr lang="en-US" sz="2400" dirty="0">
                <a:solidFill>
                  <a:srgbClr val="002060"/>
                </a:solidFill>
                <a:latin typeface="Cambria" pitchFamily="18" charset="0"/>
                <a:ea typeface="Cambria" pitchFamily="18" charset="0"/>
                <a:cs typeface="Arial" pitchFamily="34" charset="0"/>
              </a:rPr>
              <a:t> </a:t>
            </a:r>
            <a:r>
              <a:rPr lang="en-US" sz="2400" dirty="0" err="1">
                <a:solidFill>
                  <a:srgbClr val="002060"/>
                </a:solidFill>
                <a:latin typeface="Cambria" pitchFamily="18" charset="0"/>
                <a:ea typeface="Cambria" pitchFamily="18" charset="0"/>
                <a:cs typeface="Arial" pitchFamily="34" charset="0"/>
              </a:rPr>
              <a:t>jedan</a:t>
            </a:r>
            <a:r>
              <a:rPr lang="en-US" sz="2400" dirty="0">
                <a:solidFill>
                  <a:srgbClr val="002060"/>
                </a:solidFill>
                <a:latin typeface="Cambria" pitchFamily="18" charset="0"/>
                <a:ea typeface="Cambria" pitchFamily="18" charset="0"/>
                <a:cs typeface="Arial" pitchFamily="34" charset="0"/>
              </a:rPr>
              <a:t> </a:t>
            </a:r>
            <a:r>
              <a:rPr lang="en-US" sz="2400" dirty="0" err="1">
                <a:solidFill>
                  <a:srgbClr val="002060"/>
                </a:solidFill>
                <a:latin typeface="Cambria" pitchFamily="18" charset="0"/>
                <a:ea typeface="Cambria" pitchFamily="18" charset="0"/>
                <a:cs typeface="Arial" pitchFamily="34" charset="0"/>
              </a:rPr>
              <a:t>za</a:t>
            </a:r>
            <a:r>
              <a:rPr lang="en-US" sz="2400" dirty="0">
                <a:solidFill>
                  <a:srgbClr val="002060"/>
                </a:solidFill>
                <a:latin typeface="Cambria" pitchFamily="18" charset="0"/>
                <a:ea typeface="Cambria" pitchFamily="18" charset="0"/>
                <a:cs typeface="Arial" pitchFamily="34" charset="0"/>
              </a:rPr>
              <a:t> </a:t>
            </a:r>
            <a:r>
              <a:rPr lang="en-US" sz="2400" dirty="0" err="1">
                <a:solidFill>
                  <a:srgbClr val="002060"/>
                </a:solidFill>
                <a:latin typeface="Cambria" pitchFamily="18" charset="0"/>
                <a:ea typeface="Cambria" pitchFamily="18" charset="0"/>
                <a:cs typeface="Arial" pitchFamily="34" charset="0"/>
              </a:rPr>
              <a:t>drugim</a:t>
            </a:r>
            <a:r>
              <a:rPr lang="en-US" sz="2400" dirty="0">
                <a:solidFill>
                  <a:srgbClr val="002060"/>
                </a:solidFill>
                <a:latin typeface="Cambria" pitchFamily="18" charset="0"/>
                <a:ea typeface="Cambria" pitchFamily="18" charset="0"/>
                <a:cs typeface="Arial" pitchFamily="34" charset="0"/>
              </a:rPr>
              <a:t>, </a:t>
            </a:r>
            <a:r>
              <a:rPr lang="en-US" sz="2400" dirty="0" err="1">
                <a:solidFill>
                  <a:srgbClr val="002060"/>
                </a:solidFill>
                <a:latin typeface="Cambria" pitchFamily="18" charset="0"/>
                <a:ea typeface="Cambria" pitchFamily="18" charset="0"/>
                <a:cs typeface="Arial" pitchFamily="34" charset="0"/>
              </a:rPr>
              <a:t>tako</a:t>
            </a:r>
            <a:r>
              <a:rPr lang="en-US" sz="2400" dirty="0">
                <a:solidFill>
                  <a:srgbClr val="002060"/>
                </a:solidFill>
                <a:latin typeface="Cambria" pitchFamily="18" charset="0"/>
                <a:ea typeface="Cambria" pitchFamily="18" charset="0"/>
                <a:cs typeface="Arial" pitchFamily="34" charset="0"/>
              </a:rPr>
              <a:t> da </a:t>
            </a:r>
            <a:r>
              <a:rPr lang="en-US" sz="2400" dirty="0" err="1">
                <a:solidFill>
                  <a:srgbClr val="002060"/>
                </a:solidFill>
                <a:latin typeface="Cambria" pitchFamily="18" charset="0"/>
                <a:ea typeface="Cambria" pitchFamily="18" charset="0"/>
                <a:cs typeface="Arial" pitchFamily="34" charset="0"/>
              </a:rPr>
              <a:t>su</a:t>
            </a:r>
            <a:r>
              <a:rPr lang="en-US" sz="2400" dirty="0">
                <a:solidFill>
                  <a:srgbClr val="002060"/>
                </a:solidFill>
                <a:latin typeface="Cambria" pitchFamily="18" charset="0"/>
                <a:ea typeface="Cambria" pitchFamily="18" charset="0"/>
                <a:cs typeface="Arial" pitchFamily="34" charset="0"/>
              </a:rPr>
              <a:t> </a:t>
            </a:r>
            <a:r>
              <a:rPr lang="en-US" sz="2400" dirty="0" err="1">
                <a:solidFill>
                  <a:srgbClr val="002060"/>
                </a:solidFill>
                <a:latin typeface="Cambria" pitchFamily="18" charset="0"/>
                <a:ea typeface="Cambria" pitchFamily="18" charset="0"/>
                <a:cs typeface="Arial" pitchFamily="34" charset="0"/>
              </a:rPr>
              <a:t>izlazni</a:t>
            </a:r>
            <a:r>
              <a:rPr lang="en-US" sz="2400" dirty="0">
                <a:solidFill>
                  <a:srgbClr val="002060"/>
                </a:solidFill>
                <a:latin typeface="Cambria" pitchFamily="18" charset="0"/>
                <a:ea typeface="Cambria" pitchFamily="18" charset="0"/>
                <a:cs typeface="Arial" pitchFamily="34" charset="0"/>
              </a:rPr>
              <a:t> </a:t>
            </a:r>
            <a:r>
              <a:rPr lang="en-US" sz="2400" dirty="0" err="1">
                <a:solidFill>
                  <a:srgbClr val="002060"/>
                </a:solidFill>
                <a:latin typeface="Cambria" pitchFamily="18" charset="0"/>
                <a:ea typeface="Cambria" pitchFamily="18" charset="0"/>
                <a:cs typeface="Arial" pitchFamily="34" charset="0"/>
              </a:rPr>
              <a:t>tokovi</a:t>
            </a:r>
            <a:r>
              <a:rPr lang="en-US" sz="2400" dirty="0">
                <a:solidFill>
                  <a:srgbClr val="002060"/>
                </a:solidFill>
                <a:latin typeface="Cambria" pitchFamily="18" charset="0"/>
                <a:ea typeface="Cambria" pitchFamily="18" charset="0"/>
                <a:cs typeface="Arial" pitchFamily="34" charset="0"/>
              </a:rPr>
              <a:t> </a:t>
            </a:r>
            <a:r>
              <a:rPr lang="en-US" sz="2400" dirty="0" err="1">
                <a:solidFill>
                  <a:srgbClr val="002060"/>
                </a:solidFill>
                <a:latin typeface="Cambria" pitchFamily="18" charset="0"/>
                <a:ea typeface="Cambria" pitchFamily="18" charset="0"/>
                <a:cs typeface="Arial" pitchFamily="34" charset="0"/>
              </a:rPr>
              <a:t>podataka</a:t>
            </a:r>
            <a:r>
              <a:rPr lang="en-US" sz="2400" dirty="0">
                <a:solidFill>
                  <a:srgbClr val="002060"/>
                </a:solidFill>
                <a:latin typeface="Cambria" pitchFamily="18" charset="0"/>
                <a:ea typeface="Cambria" pitchFamily="18" charset="0"/>
                <a:cs typeface="Arial" pitchFamily="34" charset="0"/>
              </a:rPr>
              <a:t> </a:t>
            </a:r>
            <a:r>
              <a:rPr lang="en-US" sz="2400" dirty="0" err="1">
                <a:solidFill>
                  <a:srgbClr val="002060"/>
                </a:solidFill>
                <a:latin typeface="Cambria" pitchFamily="18" charset="0"/>
                <a:ea typeface="Cambria" pitchFamily="18" charset="0"/>
                <a:cs typeface="Arial" pitchFamily="34" charset="0"/>
              </a:rPr>
              <a:t>iz</a:t>
            </a:r>
            <a:r>
              <a:rPr lang="en-US" sz="2400" dirty="0">
                <a:solidFill>
                  <a:srgbClr val="002060"/>
                </a:solidFill>
                <a:latin typeface="Cambria" pitchFamily="18" charset="0"/>
                <a:ea typeface="Cambria" pitchFamily="18" charset="0"/>
                <a:cs typeface="Arial" pitchFamily="34" charset="0"/>
              </a:rPr>
              <a:t> </a:t>
            </a:r>
            <a:r>
              <a:rPr lang="en-US" sz="2400" dirty="0" err="1">
                <a:solidFill>
                  <a:srgbClr val="002060"/>
                </a:solidFill>
                <a:latin typeface="Cambria" pitchFamily="18" charset="0"/>
                <a:ea typeface="Cambria" pitchFamily="18" charset="0"/>
                <a:cs typeface="Arial" pitchFamily="34" charset="0"/>
              </a:rPr>
              <a:t>jednog</a:t>
            </a:r>
            <a:r>
              <a:rPr lang="en-US" sz="2400" dirty="0">
                <a:solidFill>
                  <a:srgbClr val="002060"/>
                </a:solidFill>
                <a:latin typeface="Cambria" pitchFamily="18" charset="0"/>
                <a:ea typeface="Cambria" pitchFamily="18" charset="0"/>
                <a:cs typeface="Arial" pitchFamily="34" charset="0"/>
              </a:rPr>
              <a:t> </a:t>
            </a:r>
            <a:r>
              <a:rPr lang="en-US" sz="2400" dirty="0" err="1">
                <a:solidFill>
                  <a:srgbClr val="002060"/>
                </a:solidFill>
                <a:latin typeface="Cambria" pitchFamily="18" charset="0"/>
                <a:ea typeface="Cambria" pitchFamily="18" charset="0"/>
                <a:cs typeface="Arial" pitchFamily="34" charset="0"/>
              </a:rPr>
              <a:t>procesa</a:t>
            </a:r>
            <a:r>
              <a:rPr lang="en-US" sz="2400" dirty="0">
                <a:solidFill>
                  <a:srgbClr val="002060"/>
                </a:solidFill>
                <a:latin typeface="Cambria" pitchFamily="18" charset="0"/>
                <a:ea typeface="Cambria" pitchFamily="18" charset="0"/>
                <a:cs typeface="Arial" pitchFamily="34" charset="0"/>
              </a:rPr>
              <a:t> </a:t>
            </a:r>
            <a:r>
              <a:rPr lang="en-US" sz="2400" dirty="0" err="1">
                <a:solidFill>
                  <a:srgbClr val="002060"/>
                </a:solidFill>
                <a:latin typeface="Cambria" pitchFamily="18" charset="0"/>
                <a:ea typeface="Cambria" pitchFamily="18" charset="0"/>
                <a:cs typeface="Arial" pitchFamily="34" charset="0"/>
              </a:rPr>
              <a:t>ulazi</a:t>
            </a:r>
            <a:r>
              <a:rPr lang="en-US" sz="2400" dirty="0">
                <a:solidFill>
                  <a:srgbClr val="002060"/>
                </a:solidFill>
                <a:latin typeface="Cambria" pitchFamily="18" charset="0"/>
                <a:ea typeface="Cambria" pitchFamily="18" charset="0"/>
                <a:cs typeface="Arial" pitchFamily="34" charset="0"/>
              </a:rPr>
              <a:t> u </a:t>
            </a:r>
            <a:r>
              <a:rPr lang="en-US" sz="2400" dirty="0" err="1">
                <a:solidFill>
                  <a:srgbClr val="002060"/>
                </a:solidFill>
                <a:latin typeface="Cambria" pitchFamily="18" charset="0"/>
                <a:ea typeface="Cambria" pitchFamily="18" charset="0"/>
                <a:cs typeface="Arial" pitchFamily="34" charset="0"/>
              </a:rPr>
              <a:t>drugi</a:t>
            </a:r>
            <a:r>
              <a:rPr lang="en-US" sz="2400" dirty="0">
                <a:solidFill>
                  <a:srgbClr val="002060"/>
                </a:solidFill>
                <a:latin typeface="Cambria" pitchFamily="18" charset="0"/>
                <a:ea typeface="Cambria" pitchFamily="18" charset="0"/>
                <a:cs typeface="Arial" pitchFamily="34" charset="0"/>
              </a:rPr>
              <a:t> </a:t>
            </a:r>
            <a:r>
              <a:rPr lang="en-US" sz="2400" dirty="0" err="1">
                <a:solidFill>
                  <a:srgbClr val="002060"/>
                </a:solidFill>
                <a:latin typeface="Cambria" pitchFamily="18" charset="0"/>
                <a:ea typeface="Cambria" pitchFamily="18" charset="0"/>
                <a:cs typeface="Arial" pitchFamily="34" charset="0"/>
              </a:rPr>
              <a:t>proces</a:t>
            </a:r>
            <a:r>
              <a:rPr lang="en-US" sz="2400" dirty="0">
                <a:solidFill>
                  <a:srgbClr val="002060"/>
                </a:solidFill>
                <a:latin typeface="Cambria" pitchFamily="18" charset="0"/>
                <a:ea typeface="Cambria" pitchFamily="18" charset="0"/>
                <a:cs typeface="Arial" pitchFamily="34" charset="0"/>
              </a:rPr>
              <a:t>; </a:t>
            </a:r>
            <a:r>
              <a:rPr lang="en-US" sz="2400" dirty="0" err="1">
                <a:solidFill>
                  <a:srgbClr val="002060"/>
                </a:solidFill>
                <a:latin typeface="Cambria" pitchFamily="18" charset="0"/>
                <a:ea typeface="Cambria" pitchFamily="18" charset="0"/>
                <a:cs typeface="Arial" pitchFamily="34" charset="0"/>
              </a:rPr>
              <a:t>stepen</a:t>
            </a:r>
            <a:r>
              <a:rPr lang="en-US" sz="2400" dirty="0">
                <a:solidFill>
                  <a:srgbClr val="002060"/>
                </a:solidFill>
                <a:latin typeface="Cambria" pitchFamily="18" charset="0"/>
                <a:ea typeface="Cambria" pitchFamily="18" charset="0"/>
                <a:cs typeface="Arial" pitchFamily="34" charset="0"/>
              </a:rPr>
              <a:t> </a:t>
            </a:r>
            <a:r>
              <a:rPr lang="en-US" sz="2400" dirty="0" err="1">
                <a:solidFill>
                  <a:srgbClr val="002060"/>
                </a:solidFill>
                <a:latin typeface="Cambria" pitchFamily="18" charset="0"/>
                <a:ea typeface="Cambria" pitchFamily="18" charset="0"/>
                <a:cs typeface="Arial" pitchFamily="34" charset="0"/>
              </a:rPr>
              <a:t>kohezije</a:t>
            </a:r>
            <a:r>
              <a:rPr lang="en-US" sz="2400" dirty="0">
                <a:solidFill>
                  <a:srgbClr val="002060"/>
                </a:solidFill>
                <a:latin typeface="Cambria" pitchFamily="18" charset="0"/>
                <a:ea typeface="Cambria" pitchFamily="18" charset="0"/>
                <a:cs typeface="Arial" pitchFamily="34" charset="0"/>
              </a:rPr>
              <a:t> je </a:t>
            </a:r>
            <a:r>
              <a:rPr lang="en-US" sz="2400" dirty="0" err="1">
                <a:solidFill>
                  <a:srgbClr val="002060"/>
                </a:solidFill>
                <a:latin typeface="Cambria" pitchFamily="18" charset="0"/>
                <a:ea typeface="Cambria" pitchFamily="18" charset="0"/>
                <a:cs typeface="Arial" pitchFamily="34" charset="0"/>
              </a:rPr>
              <a:t>dobar</a:t>
            </a:r>
            <a:r>
              <a:rPr lang="en-US" sz="2400" dirty="0">
                <a:solidFill>
                  <a:srgbClr val="002060"/>
                </a:solidFill>
                <a:latin typeface="Cambria" pitchFamily="18" charset="0"/>
                <a:ea typeface="Cambria" pitchFamily="18" charset="0"/>
                <a:cs typeface="Arial" pitchFamily="34" charset="0"/>
              </a:rPr>
              <a:t>); </a:t>
            </a:r>
          </a:p>
          <a:p>
            <a:pPr>
              <a:spcBef>
                <a:spcPts val="0"/>
              </a:spcBef>
            </a:pPr>
            <a:r>
              <a:rPr lang="en-US" sz="2400" b="1" dirty="0" err="1">
                <a:solidFill>
                  <a:srgbClr val="002060"/>
                </a:solidFill>
                <a:latin typeface="Cambria" pitchFamily="18" charset="0"/>
                <a:ea typeface="Cambria" pitchFamily="18" charset="0"/>
                <a:cs typeface="Arial" pitchFamily="34" charset="0"/>
              </a:rPr>
              <a:t>funkcionalna</a:t>
            </a:r>
            <a:r>
              <a:rPr lang="en-US" sz="2400" b="1" dirty="0">
                <a:solidFill>
                  <a:srgbClr val="002060"/>
                </a:solidFill>
                <a:latin typeface="Cambria" pitchFamily="18" charset="0"/>
                <a:ea typeface="Cambria" pitchFamily="18" charset="0"/>
                <a:cs typeface="Arial" pitchFamily="34" charset="0"/>
              </a:rPr>
              <a:t> </a:t>
            </a:r>
            <a:r>
              <a:rPr lang="en-US" sz="2400" dirty="0">
                <a:solidFill>
                  <a:srgbClr val="002060"/>
                </a:solidFill>
                <a:latin typeface="Cambria" pitchFamily="18" charset="0"/>
                <a:ea typeface="Cambria" pitchFamily="18" charset="0"/>
                <a:cs typeface="Arial" pitchFamily="34" charset="0"/>
              </a:rPr>
              <a:t>(</a:t>
            </a:r>
            <a:r>
              <a:rPr lang="en-US" sz="2400" dirty="0" err="1">
                <a:solidFill>
                  <a:srgbClr val="002060"/>
                </a:solidFill>
                <a:latin typeface="Cambria" pitchFamily="18" charset="0"/>
                <a:ea typeface="Cambria" pitchFamily="18" charset="0"/>
                <a:cs typeface="Arial" pitchFamily="34" charset="0"/>
              </a:rPr>
              <a:t>podprocesi</a:t>
            </a:r>
            <a:r>
              <a:rPr lang="en-US" sz="2400" dirty="0">
                <a:solidFill>
                  <a:srgbClr val="002060"/>
                </a:solidFill>
                <a:latin typeface="Cambria" pitchFamily="18" charset="0"/>
                <a:ea typeface="Cambria" pitchFamily="18" charset="0"/>
                <a:cs typeface="Arial" pitchFamily="34" charset="0"/>
              </a:rPr>
              <a:t> </a:t>
            </a:r>
            <a:r>
              <a:rPr lang="en-US" sz="2400" dirty="0" err="1">
                <a:solidFill>
                  <a:srgbClr val="002060"/>
                </a:solidFill>
                <a:latin typeface="Cambria" pitchFamily="18" charset="0"/>
                <a:ea typeface="Cambria" pitchFamily="18" charset="0"/>
                <a:cs typeface="Arial" pitchFamily="34" charset="0"/>
              </a:rPr>
              <a:t>su</a:t>
            </a:r>
            <a:r>
              <a:rPr lang="en-US" sz="2400" dirty="0">
                <a:solidFill>
                  <a:srgbClr val="002060"/>
                </a:solidFill>
                <a:latin typeface="Cambria" pitchFamily="18" charset="0"/>
                <a:ea typeface="Cambria" pitchFamily="18" charset="0"/>
                <a:cs typeface="Arial" pitchFamily="34" charset="0"/>
              </a:rPr>
              <a:t> </a:t>
            </a:r>
            <a:r>
              <a:rPr lang="en-US" sz="2400" dirty="0" err="1">
                <a:solidFill>
                  <a:srgbClr val="002060"/>
                </a:solidFill>
                <a:latin typeface="Cambria" pitchFamily="18" charset="0"/>
                <a:ea typeface="Cambria" pitchFamily="18" charset="0"/>
                <a:cs typeface="Arial" pitchFamily="34" charset="0"/>
              </a:rPr>
              <a:t>nužni</a:t>
            </a:r>
            <a:r>
              <a:rPr lang="en-US" sz="2400" dirty="0">
                <a:solidFill>
                  <a:srgbClr val="002060"/>
                </a:solidFill>
                <a:latin typeface="Cambria" pitchFamily="18" charset="0"/>
                <a:ea typeface="Cambria" pitchFamily="18" charset="0"/>
                <a:cs typeface="Arial" pitchFamily="34" charset="0"/>
              </a:rPr>
              <a:t> i </a:t>
            </a:r>
            <a:r>
              <a:rPr lang="en-US" sz="2400" dirty="0" err="1">
                <a:solidFill>
                  <a:srgbClr val="002060"/>
                </a:solidFill>
                <a:latin typeface="Cambria" pitchFamily="18" charset="0"/>
                <a:ea typeface="Cambria" pitchFamily="18" charset="0"/>
                <a:cs typeface="Arial" pitchFamily="34" charset="0"/>
              </a:rPr>
              <a:t>dovoljni</a:t>
            </a:r>
            <a:r>
              <a:rPr lang="en-US" sz="2400" dirty="0">
                <a:solidFill>
                  <a:srgbClr val="002060"/>
                </a:solidFill>
                <a:latin typeface="Cambria" pitchFamily="18" charset="0"/>
                <a:ea typeface="Cambria" pitchFamily="18" charset="0"/>
                <a:cs typeface="Arial" pitchFamily="34" charset="0"/>
              </a:rPr>
              <a:t> da se </a:t>
            </a:r>
            <a:r>
              <a:rPr lang="en-US" sz="2400" dirty="0" err="1">
                <a:solidFill>
                  <a:srgbClr val="002060"/>
                </a:solidFill>
                <a:latin typeface="Cambria" pitchFamily="18" charset="0"/>
                <a:ea typeface="Cambria" pitchFamily="18" charset="0"/>
                <a:cs typeface="Arial" pitchFamily="34" charset="0"/>
              </a:rPr>
              <a:t>ostvari</a:t>
            </a:r>
            <a:r>
              <a:rPr lang="en-US" sz="2400" dirty="0">
                <a:solidFill>
                  <a:srgbClr val="002060"/>
                </a:solidFill>
                <a:latin typeface="Cambria" pitchFamily="18" charset="0"/>
                <a:ea typeface="Cambria" pitchFamily="18" charset="0"/>
                <a:cs typeface="Arial" pitchFamily="34" charset="0"/>
              </a:rPr>
              <a:t> </a:t>
            </a:r>
            <a:r>
              <a:rPr lang="en-US" sz="2400" dirty="0" err="1">
                <a:solidFill>
                  <a:srgbClr val="002060"/>
                </a:solidFill>
                <a:latin typeface="Cambria" pitchFamily="18" charset="0"/>
                <a:ea typeface="Cambria" pitchFamily="18" charset="0"/>
                <a:cs typeface="Arial" pitchFamily="34" charset="0"/>
              </a:rPr>
              <a:t>funkcija</a:t>
            </a:r>
            <a:r>
              <a:rPr lang="en-US" sz="2400" dirty="0">
                <a:solidFill>
                  <a:srgbClr val="002060"/>
                </a:solidFill>
                <a:latin typeface="Cambria" pitchFamily="18" charset="0"/>
                <a:ea typeface="Cambria" pitchFamily="18" charset="0"/>
                <a:cs typeface="Arial" pitchFamily="34" charset="0"/>
              </a:rPr>
              <a:t> </a:t>
            </a:r>
            <a:r>
              <a:rPr lang="en-US" sz="2400" dirty="0" err="1">
                <a:solidFill>
                  <a:srgbClr val="002060"/>
                </a:solidFill>
                <a:latin typeface="Cambria" pitchFamily="18" charset="0"/>
                <a:ea typeface="Cambria" pitchFamily="18" charset="0"/>
                <a:cs typeface="Arial" pitchFamily="34" charset="0"/>
              </a:rPr>
              <a:t>ukupnog</a:t>
            </a:r>
            <a:r>
              <a:rPr lang="en-US" sz="2400" dirty="0">
                <a:solidFill>
                  <a:srgbClr val="002060"/>
                </a:solidFill>
                <a:latin typeface="Cambria" pitchFamily="18" charset="0"/>
                <a:ea typeface="Cambria" pitchFamily="18" charset="0"/>
                <a:cs typeface="Arial" pitchFamily="34" charset="0"/>
              </a:rPr>
              <a:t> </a:t>
            </a:r>
            <a:r>
              <a:rPr lang="en-US" sz="2400" dirty="0" err="1">
                <a:solidFill>
                  <a:srgbClr val="002060"/>
                </a:solidFill>
                <a:latin typeface="Cambria" pitchFamily="18" charset="0"/>
                <a:ea typeface="Cambria" pitchFamily="18" charset="0"/>
                <a:cs typeface="Arial" pitchFamily="34" charset="0"/>
              </a:rPr>
              <a:t>procesa</a:t>
            </a:r>
            <a:r>
              <a:rPr lang="en-US" sz="2400" dirty="0">
                <a:solidFill>
                  <a:srgbClr val="002060"/>
                </a:solidFill>
                <a:latin typeface="Cambria" pitchFamily="18" charset="0"/>
                <a:ea typeface="Cambria" pitchFamily="18" charset="0"/>
                <a:cs typeface="Arial" pitchFamily="34" charset="0"/>
              </a:rPr>
              <a:t>, </a:t>
            </a:r>
            <a:r>
              <a:rPr lang="en-US" sz="2400" dirty="0" err="1">
                <a:solidFill>
                  <a:srgbClr val="002060"/>
                </a:solidFill>
                <a:latin typeface="Cambria" pitchFamily="18" charset="0"/>
                <a:ea typeface="Cambria" pitchFamily="18" charset="0"/>
                <a:cs typeface="Arial" pitchFamily="34" charset="0"/>
              </a:rPr>
              <a:t>problemski</a:t>
            </a:r>
            <a:r>
              <a:rPr lang="en-US" sz="2400" dirty="0">
                <a:solidFill>
                  <a:srgbClr val="002060"/>
                </a:solidFill>
                <a:latin typeface="Cambria" pitchFamily="18" charset="0"/>
                <a:ea typeface="Cambria" pitchFamily="18" charset="0"/>
                <a:cs typeface="Arial" pitchFamily="34" charset="0"/>
              </a:rPr>
              <a:t> </a:t>
            </a:r>
            <a:r>
              <a:rPr lang="en-US" sz="2400" dirty="0" err="1">
                <a:solidFill>
                  <a:srgbClr val="002060"/>
                </a:solidFill>
                <a:latin typeface="Cambria" pitchFamily="18" charset="0"/>
                <a:ea typeface="Cambria" pitchFamily="18" charset="0"/>
                <a:cs typeface="Arial" pitchFamily="34" charset="0"/>
              </a:rPr>
              <a:t>su</a:t>
            </a:r>
            <a:r>
              <a:rPr lang="en-US" sz="2400" dirty="0">
                <a:solidFill>
                  <a:srgbClr val="002060"/>
                </a:solidFill>
                <a:latin typeface="Cambria" pitchFamily="18" charset="0"/>
                <a:ea typeface="Cambria" pitchFamily="18" charset="0"/>
                <a:cs typeface="Arial" pitchFamily="34" charset="0"/>
              </a:rPr>
              <a:t> </a:t>
            </a:r>
            <a:r>
              <a:rPr lang="en-US" sz="2400" dirty="0" err="1">
                <a:solidFill>
                  <a:srgbClr val="002060"/>
                </a:solidFill>
                <a:latin typeface="Cambria" pitchFamily="18" charset="0"/>
                <a:ea typeface="Cambria" pitchFamily="18" charset="0"/>
                <a:cs typeface="Arial" pitchFamily="34" charset="0"/>
              </a:rPr>
              <a:t>orijentisani</a:t>
            </a:r>
            <a:r>
              <a:rPr lang="en-US" sz="2400" dirty="0">
                <a:solidFill>
                  <a:srgbClr val="002060"/>
                </a:solidFill>
                <a:latin typeface="Cambria" pitchFamily="18" charset="0"/>
                <a:ea typeface="Cambria" pitchFamily="18" charset="0"/>
                <a:cs typeface="Arial" pitchFamily="34" charset="0"/>
              </a:rPr>
              <a:t> u </a:t>
            </a:r>
            <a:r>
              <a:rPr lang="en-US" sz="2400" dirty="0" err="1">
                <a:solidFill>
                  <a:srgbClr val="002060"/>
                </a:solidFill>
                <a:latin typeface="Cambria" pitchFamily="18" charset="0"/>
                <a:ea typeface="Cambria" pitchFamily="18" charset="0"/>
                <a:cs typeface="Arial" pitchFamily="34" charset="0"/>
              </a:rPr>
              <a:t>postizanju</a:t>
            </a:r>
            <a:r>
              <a:rPr lang="en-US" sz="2400" dirty="0">
                <a:solidFill>
                  <a:srgbClr val="002060"/>
                </a:solidFill>
                <a:latin typeface="Cambria" pitchFamily="18" charset="0"/>
                <a:ea typeface="Cambria" pitchFamily="18" charset="0"/>
                <a:cs typeface="Arial" pitchFamily="34" charset="0"/>
              </a:rPr>
              <a:t> </a:t>
            </a:r>
            <a:r>
              <a:rPr lang="en-US" sz="2400" dirty="0" err="1">
                <a:solidFill>
                  <a:srgbClr val="002060"/>
                </a:solidFill>
                <a:latin typeface="Cambria" pitchFamily="18" charset="0"/>
                <a:ea typeface="Cambria" pitchFamily="18" charset="0"/>
                <a:cs typeface="Arial" pitchFamily="34" charset="0"/>
              </a:rPr>
              <a:t>jedne</a:t>
            </a:r>
            <a:r>
              <a:rPr lang="en-US" sz="2400" dirty="0">
                <a:solidFill>
                  <a:srgbClr val="002060"/>
                </a:solidFill>
                <a:latin typeface="Cambria" pitchFamily="18" charset="0"/>
                <a:ea typeface="Cambria" pitchFamily="18" charset="0"/>
                <a:cs typeface="Arial" pitchFamily="34" charset="0"/>
              </a:rPr>
              <a:t> </a:t>
            </a:r>
            <a:r>
              <a:rPr lang="en-US" sz="2400" dirty="0" err="1">
                <a:solidFill>
                  <a:srgbClr val="002060"/>
                </a:solidFill>
                <a:latin typeface="Cambria" pitchFamily="18" charset="0"/>
                <a:ea typeface="Cambria" pitchFamily="18" charset="0"/>
                <a:cs typeface="Arial" pitchFamily="34" charset="0"/>
              </a:rPr>
              <a:t>iz</a:t>
            </a:r>
            <a:r>
              <a:rPr lang="en-US" sz="2400" dirty="0">
                <a:solidFill>
                  <a:srgbClr val="002060"/>
                </a:solidFill>
                <a:latin typeface="Cambria" pitchFamily="18" charset="0"/>
                <a:ea typeface="Cambria" pitchFamily="18" charset="0"/>
                <a:cs typeface="Arial" pitchFamily="34" charset="0"/>
              </a:rPr>
              <a:t> </a:t>
            </a:r>
            <a:r>
              <a:rPr lang="en-US" sz="2400" dirty="0" err="1">
                <a:solidFill>
                  <a:srgbClr val="002060"/>
                </a:solidFill>
                <a:latin typeface="Cambria" pitchFamily="18" charset="0"/>
                <a:ea typeface="Cambria" pitchFamily="18" charset="0"/>
                <a:cs typeface="Arial" pitchFamily="34" charset="0"/>
              </a:rPr>
              <a:t>diferencirane</a:t>
            </a:r>
            <a:r>
              <a:rPr lang="en-US" sz="2400" dirty="0">
                <a:solidFill>
                  <a:srgbClr val="002060"/>
                </a:solidFill>
                <a:latin typeface="Cambria" pitchFamily="18" charset="0"/>
                <a:ea typeface="Cambria" pitchFamily="18" charset="0"/>
                <a:cs typeface="Arial" pitchFamily="34" charset="0"/>
              </a:rPr>
              <a:t> </a:t>
            </a:r>
            <a:r>
              <a:rPr lang="en-US" sz="2400" dirty="0" err="1">
                <a:solidFill>
                  <a:srgbClr val="002060"/>
                </a:solidFill>
                <a:latin typeface="Cambria" pitchFamily="18" charset="0"/>
                <a:ea typeface="Cambria" pitchFamily="18" charset="0"/>
                <a:cs typeface="Arial" pitchFamily="34" charset="0"/>
              </a:rPr>
              <a:t>funkcije</a:t>
            </a:r>
            <a:r>
              <a:rPr lang="en-US" sz="2400" dirty="0">
                <a:solidFill>
                  <a:srgbClr val="002060"/>
                </a:solidFill>
                <a:latin typeface="Cambria" pitchFamily="18" charset="0"/>
                <a:ea typeface="Cambria" pitchFamily="18" charset="0"/>
                <a:cs typeface="Arial" pitchFamily="34" charset="0"/>
              </a:rPr>
              <a:t> </a:t>
            </a:r>
            <a:r>
              <a:rPr lang="en-US" sz="2400" dirty="0" err="1">
                <a:solidFill>
                  <a:srgbClr val="002060"/>
                </a:solidFill>
                <a:latin typeface="Cambria" pitchFamily="18" charset="0"/>
                <a:ea typeface="Cambria" pitchFamily="18" charset="0"/>
                <a:cs typeface="Arial" pitchFamily="34" charset="0"/>
              </a:rPr>
              <a:t>kao</a:t>
            </a:r>
            <a:r>
              <a:rPr lang="en-US" sz="2400" dirty="0">
                <a:solidFill>
                  <a:srgbClr val="002060"/>
                </a:solidFill>
                <a:latin typeface="Cambria" pitchFamily="18" charset="0"/>
                <a:ea typeface="Cambria" pitchFamily="18" charset="0"/>
                <a:cs typeface="Arial" pitchFamily="34" charset="0"/>
              </a:rPr>
              <a:t> </a:t>
            </a:r>
            <a:r>
              <a:rPr lang="en-US" sz="2400" dirty="0" err="1">
                <a:solidFill>
                  <a:srgbClr val="002060"/>
                </a:solidFill>
                <a:latin typeface="Cambria" pitchFamily="18" charset="0"/>
                <a:ea typeface="Cambria" pitchFamily="18" charset="0"/>
                <a:cs typeface="Arial" pitchFamily="34" charset="0"/>
              </a:rPr>
              <a:t>npr</a:t>
            </a:r>
            <a:r>
              <a:rPr lang="en-US" sz="2400" dirty="0">
                <a:solidFill>
                  <a:srgbClr val="002060"/>
                </a:solidFill>
                <a:latin typeface="Cambria" pitchFamily="18" charset="0"/>
                <a:ea typeface="Cambria" pitchFamily="18" charset="0"/>
                <a:cs typeface="Arial" pitchFamily="34" charset="0"/>
              </a:rPr>
              <a:t>. </a:t>
            </a:r>
            <a:r>
              <a:rPr lang="en-US" sz="2400" dirty="0" err="1">
                <a:solidFill>
                  <a:srgbClr val="002060"/>
                </a:solidFill>
                <a:latin typeface="Cambria" pitchFamily="18" charset="0"/>
                <a:ea typeface="Cambria" pitchFamily="18" charset="0"/>
                <a:cs typeface="Arial" pitchFamily="34" charset="0"/>
              </a:rPr>
              <a:t>formiranje</a:t>
            </a:r>
            <a:r>
              <a:rPr lang="en-US" sz="2400" dirty="0">
                <a:solidFill>
                  <a:srgbClr val="002060"/>
                </a:solidFill>
                <a:latin typeface="Cambria" pitchFamily="18" charset="0"/>
                <a:ea typeface="Cambria" pitchFamily="18" charset="0"/>
                <a:cs typeface="Arial" pitchFamily="34" charset="0"/>
              </a:rPr>
              <a:t> </a:t>
            </a:r>
            <a:r>
              <a:rPr lang="en-US" sz="2400" dirty="0" err="1">
                <a:solidFill>
                  <a:srgbClr val="002060"/>
                </a:solidFill>
                <a:latin typeface="Cambria" pitchFamily="18" charset="0"/>
                <a:ea typeface="Cambria" pitchFamily="18" charset="0"/>
                <a:cs typeface="Arial" pitchFamily="34" charset="0"/>
              </a:rPr>
              <a:t>porudžbine</a:t>
            </a:r>
            <a:r>
              <a:rPr lang="en-US" sz="2400" dirty="0">
                <a:solidFill>
                  <a:srgbClr val="002060"/>
                </a:solidFill>
                <a:latin typeface="Cambria" pitchFamily="18" charset="0"/>
                <a:ea typeface="Cambria" pitchFamily="18" charset="0"/>
                <a:cs typeface="Arial" pitchFamily="34" charset="0"/>
              </a:rPr>
              <a:t> </a:t>
            </a:r>
            <a:r>
              <a:rPr lang="en-US" sz="2400" dirty="0" err="1">
                <a:solidFill>
                  <a:srgbClr val="002060"/>
                </a:solidFill>
                <a:latin typeface="Cambria" pitchFamily="18" charset="0"/>
                <a:ea typeface="Cambria" pitchFamily="18" charset="0"/>
                <a:cs typeface="Arial" pitchFamily="34" charset="0"/>
              </a:rPr>
              <a:t>dobavljaču</a:t>
            </a:r>
            <a:r>
              <a:rPr lang="en-US" sz="2400" dirty="0">
                <a:solidFill>
                  <a:srgbClr val="002060"/>
                </a:solidFill>
                <a:latin typeface="Cambria" pitchFamily="18" charset="0"/>
                <a:ea typeface="Cambria" pitchFamily="18" charset="0"/>
                <a:cs typeface="Arial" pitchFamily="34" charset="0"/>
              </a:rPr>
              <a:t>, </a:t>
            </a:r>
            <a:r>
              <a:rPr lang="en-US" sz="2400" dirty="0" err="1">
                <a:solidFill>
                  <a:srgbClr val="002060"/>
                </a:solidFill>
                <a:latin typeface="Cambria" pitchFamily="18" charset="0"/>
                <a:ea typeface="Cambria" pitchFamily="18" charset="0"/>
                <a:cs typeface="Arial" pitchFamily="34" charset="0"/>
              </a:rPr>
              <a:t>imaju</a:t>
            </a:r>
            <a:r>
              <a:rPr lang="en-US" sz="2400" dirty="0">
                <a:solidFill>
                  <a:srgbClr val="002060"/>
                </a:solidFill>
                <a:latin typeface="Cambria" pitchFamily="18" charset="0"/>
                <a:ea typeface="Cambria" pitchFamily="18" charset="0"/>
                <a:cs typeface="Arial" pitchFamily="34" charset="0"/>
              </a:rPr>
              <a:t> </a:t>
            </a:r>
            <a:r>
              <a:rPr lang="en-US" sz="2400" dirty="0" err="1">
                <a:solidFill>
                  <a:srgbClr val="002060"/>
                </a:solidFill>
                <a:latin typeface="Cambria" pitchFamily="18" charset="0"/>
                <a:ea typeface="Cambria" pitchFamily="18" charset="0"/>
                <a:cs typeface="Arial" pitchFamily="34" charset="0"/>
              </a:rPr>
              <a:t>jasan</a:t>
            </a:r>
            <a:r>
              <a:rPr lang="en-US" sz="2400" dirty="0">
                <a:solidFill>
                  <a:srgbClr val="002060"/>
                </a:solidFill>
                <a:latin typeface="Cambria" pitchFamily="18" charset="0"/>
                <a:ea typeface="Cambria" pitchFamily="18" charset="0"/>
                <a:cs typeface="Arial" pitchFamily="34" charset="0"/>
              </a:rPr>
              <a:t> </a:t>
            </a:r>
            <a:r>
              <a:rPr lang="en-US" sz="2400" dirty="0" err="1">
                <a:solidFill>
                  <a:srgbClr val="002060"/>
                </a:solidFill>
                <a:latin typeface="Cambria" pitchFamily="18" charset="0"/>
                <a:ea typeface="Cambria" pitchFamily="18" charset="0"/>
                <a:cs typeface="Arial" pitchFamily="34" charset="0"/>
              </a:rPr>
              <a:t>cilj</a:t>
            </a:r>
            <a:r>
              <a:rPr lang="en-US" sz="2400" dirty="0">
                <a:solidFill>
                  <a:srgbClr val="002060"/>
                </a:solidFill>
                <a:latin typeface="Cambria" pitchFamily="18" charset="0"/>
                <a:ea typeface="Cambria" pitchFamily="18" charset="0"/>
                <a:cs typeface="Arial" pitchFamily="34" charset="0"/>
              </a:rPr>
              <a:t>, </a:t>
            </a:r>
            <a:r>
              <a:rPr lang="en-US" sz="2400" dirty="0" err="1">
                <a:solidFill>
                  <a:srgbClr val="002060"/>
                </a:solidFill>
                <a:latin typeface="Cambria" pitchFamily="18" charset="0"/>
                <a:ea typeface="Cambria" pitchFamily="18" charset="0"/>
                <a:cs typeface="Arial" pitchFamily="34" charset="0"/>
              </a:rPr>
              <a:t>mali</a:t>
            </a:r>
            <a:r>
              <a:rPr lang="en-US" sz="2400" dirty="0">
                <a:solidFill>
                  <a:srgbClr val="002060"/>
                </a:solidFill>
                <a:latin typeface="Cambria" pitchFamily="18" charset="0"/>
                <a:ea typeface="Cambria" pitchFamily="18" charset="0"/>
                <a:cs typeface="Arial" pitchFamily="34" charset="0"/>
              </a:rPr>
              <a:t> </a:t>
            </a:r>
            <a:r>
              <a:rPr lang="en-US" sz="2400" dirty="0" err="1">
                <a:solidFill>
                  <a:srgbClr val="002060"/>
                </a:solidFill>
                <a:latin typeface="Cambria" pitchFamily="18" charset="0"/>
                <a:ea typeface="Cambria" pitchFamily="18" charset="0"/>
                <a:cs typeface="Arial" pitchFamily="34" charset="0"/>
              </a:rPr>
              <a:t>broj</a:t>
            </a:r>
            <a:r>
              <a:rPr lang="en-US" sz="2400" dirty="0">
                <a:solidFill>
                  <a:srgbClr val="002060"/>
                </a:solidFill>
                <a:latin typeface="Cambria" pitchFamily="18" charset="0"/>
                <a:ea typeface="Cambria" pitchFamily="18" charset="0"/>
                <a:cs typeface="Arial" pitchFamily="34" charset="0"/>
              </a:rPr>
              <a:t> </a:t>
            </a:r>
            <a:r>
              <a:rPr lang="en-US" sz="2400" dirty="0" err="1">
                <a:solidFill>
                  <a:srgbClr val="002060"/>
                </a:solidFill>
                <a:latin typeface="Cambria" pitchFamily="18" charset="0"/>
                <a:ea typeface="Cambria" pitchFamily="18" charset="0"/>
                <a:cs typeface="Arial" pitchFamily="34" charset="0"/>
              </a:rPr>
              <a:t>ulaza</a:t>
            </a:r>
            <a:r>
              <a:rPr lang="en-US" sz="2400" dirty="0">
                <a:solidFill>
                  <a:srgbClr val="002060"/>
                </a:solidFill>
                <a:latin typeface="Cambria" pitchFamily="18" charset="0"/>
                <a:ea typeface="Cambria" pitchFamily="18" charset="0"/>
                <a:cs typeface="Arial" pitchFamily="34" charset="0"/>
              </a:rPr>
              <a:t> i </a:t>
            </a:r>
            <a:r>
              <a:rPr lang="en-US" sz="2400" dirty="0" err="1">
                <a:solidFill>
                  <a:srgbClr val="002060"/>
                </a:solidFill>
                <a:latin typeface="Cambria" pitchFamily="18" charset="0"/>
                <a:ea typeface="Cambria" pitchFamily="18" charset="0"/>
                <a:cs typeface="Arial" pitchFamily="34" charset="0"/>
              </a:rPr>
              <a:t>izlaza</a:t>
            </a:r>
            <a:r>
              <a:rPr lang="en-US" sz="2400" dirty="0">
                <a:solidFill>
                  <a:srgbClr val="002060"/>
                </a:solidFill>
                <a:latin typeface="Cambria" pitchFamily="18" charset="0"/>
                <a:ea typeface="Cambria" pitchFamily="18" charset="0"/>
                <a:cs typeface="Arial" pitchFamily="34" charset="0"/>
              </a:rPr>
              <a:t>; </a:t>
            </a:r>
            <a:r>
              <a:rPr lang="en-US" sz="2400" dirty="0" err="1">
                <a:solidFill>
                  <a:srgbClr val="002060"/>
                </a:solidFill>
                <a:latin typeface="Cambria" pitchFamily="18" charset="0"/>
                <a:ea typeface="Cambria" pitchFamily="18" charset="0"/>
                <a:cs typeface="Arial" pitchFamily="34" charset="0"/>
              </a:rPr>
              <a:t>stepen</a:t>
            </a:r>
            <a:r>
              <a:rPr lang="en-US" sz="2400" dirty="0">
                <a:solidFill>
                  <a:srgbClr val="002060"/>
                </a:solidFill>
                <a:latin typeface="Cambria" pitchFamily="18" charset="0"/>
                <a:ea typeface="Cambria" pitchFamily="18" charset="0"/>
                <a:cs typeface="Arial" pitchFamily="34" charset="0"/>
              </a:rPr>
              <a:t> </a:t>
            </a:r>
            <a:r>
              <a:rPr lang="en-US" sz="2400" dirty="0" err="1">
                <a:solidFill>
                  <a:srgbClr val="002060"/>
                </a:solidFill>
                <a:latin typeface="Cambria" pitchFamily="18" charset="0"/>
                <a:ea typeface="Cambria" pitchFamily="18" charset="0"/>
                <a:cs typeface="Arial" pitchFamily="34" charset="0"/>
              </a:rPr>
              <a:t>kohezije</a:t>
            </a:r>
            <a:r>
              <a:rPr lang="en-US" sz="2400" dirty="0">
                <a:solidFill>
                  <a:srgbClr val="002060"/>
                </a:solidFill>
                <a:latin typeface="Cambria" pitchFamily="18" charset="0"/>
                <a:ea typeface="Cambria" pitchFamily="18" charset="0"/>
                <a:cs typeface="Arial" pitchFamily="34" charset="0"/>
              </a:rPr>
              <a:t> je max). </a:t>
            </a:r>
          </a:p>
        </p:txBody>
      </p:sp>
    </p:spTree>
    <p:extLst>
      <p:ext uri="{BB962C8B-B14F-4D97-AF65-F5344CB8AC3E}">
        <p14:creationId xmlns:p14="http://schemas.microsoft.com/office/powerpoint/2010/main" val="123478936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27204" y="1124744"/>
            <a:ext cx="6309092" cy="1143000"/>
          </a:xfrm>
        </p:spPr>
        <p:txBody>
          <a:bodyPr>
            <a:normAutofit/>
          </a:bodyPr>
          <a:lstStyle/>
          <a:p>
            <a:pPr algn="l"/>
            <a:r>
              <a:rPr lang="sr-Latn-RS" sz="4000" dirty="0" smtClean="0">
                <a:solidFill>
                  <a:srgbClr val="002060"/>
                </a:solidFill>
                <a:latin typeface="Cambria" pitchFamily="18" charset="0"/>
                <a:ea typeface="Cambria" pitchFamily="18" charset="0"/>
              </a:rPr>
              <a:t>Eksterna</a:t>
            </a:r>
            <a:r>
              <a:rPr lang="en-US" sz="4000" dirty="0" smtClean="0">
                <a:solidFill>
                  <a:srgbClr val="002060"/>
                </a:solidFill>
                <a:latin typeface="Cambria" pitchFamily="18" charset="0"/>
                <a:ea typeface="Cambria" pitchFamily="18" charset="0"/>
              </a:rPr>
              <a:t> </a:t>
            </a:r>
            <a:r>
              <a:rPr lang="en-US" sz="4000" dirty="0" err="1" smtClean="0">
                <a:solidFill>
                  <a:srgbClr val="002060"/>
                </a:solidFill>
                <a:latin typeface="Cambria" pitchFamily="18" charset="0"/>
                <a:ea typeface="Cambria" pitchFamily="18" charset="0"/>
              </a:rPr>
              <a:t>koherentnost</a:t>
            </a:r>
            <a:endParaRPr lang="en-US" sz="4000" dirty="0">
              <a:solidFill>
                <a:srgbClr val="002060"/>
              </a:solidFill>
              <a:latin typeface="Cambria" pitchFamily="18" charset="0"/>
              <a:ea typeface="Cambria" pitchFamily="18" charset="0"/>
            </a:endParaRPr>
          </a:p>
        </p:txBody>
      </p:sp>
      <p:sp>
        <p:nvSpPr>
          <p:cNvPr id="3" name="Content Placeholder 2"/>
          <p:cNvSpPr>
            <a:spLocks noGrp="1"/>
          </p:cNvSpPr>
          <p:nvPr>
            <p:ph sz="quarter" idx="1"/>
          </p:nvPr>
        </p:nvSpPr>
        <p:spPr>
          <a:xfrm>
            <a:off x="827584" y="2420888"/>
            <a:ext cx="7560840" cy="3456384"/>
          </a:xfrm>
        </p:spPr>
        <p:txBody>
          <a:bodyPr>
            <a:noAutofit/>
          </a:bodyPr>
          <a:lstStyle/>
          <a:p>
            <a:pPr marL="0" indent="0">
              <a:spcBef>
                <a:spcPts val="0"/>
              </a:spcBef>
              <a:buNone/>
            </a:pPr>
            <a:r>
              <a:rPr lang="vi-VN" sz="2400" i="1" dirty="0">
                <a:solidFill>
                  <a:srgbClr val="002060"/>
                </a:solidFill>
                <a:latin typeface="Cambria" pitchFamily="18" charset="0"/>
                <a:ea typeface="Cambria" pitchFamily="18" charset="0"/>
                <a:cs typeface="Arial" pitchFamily="34" charset="0"/>
              </a:rPr>
              <a:t>Sa aspekta sadržaja veze: </a:t>
            </a:r>
          </a:p>
          <a:p>
            <a:pPr>
              <a:spcBef>
                <a:spcPts val="0"/>
              </a:spcBef>
            </a:pPr>
            <a:r>
              <a:rPr lang="vi-VN" sz="2400" b="1" dirty="0">
                <a:solidFill>
                  <a:srgbClr val="002060"/>
                </a:solidFill>
                <a:latin typeface="Cambria" pitchFamily="18" charset="0"/>
                <a:ea typeface="Cambria" pitchFamily="18" charset="0"/>
                <a:cs typeface="Arial" pitchFamily="34" charset="0"/>
              </a:rPr>
              <a:t>povezanost podacima </a:t>
            </a:r>
            <a:r>
              <a:rPr lang="vi-VN" sz="2400" dirty="0">
                <a:solidFill>
                  <a:srgbClr val="002060"/>
                </a:solidFill>
                <a:latin typeface="Cambria" pitchFamily="18" charset="0"/>
                <a:ea typeface="Cambria" pitchFamily="18" charset="0"/>
                <a:cs typeface="Arial" pitchFamily="34" charset="0"/>
              </a:rPr>
              <a:t>(ako je izlaz iz jednog procesa ulaz u drugi proces; ako su svi podaci u ulaznom toku potrebni procesu za njegovo </a:t>
            </a:r>
            <a:r>
              <a:rPr lang="vi-VN" sz="2400" dirty="0" smtClean="0">
                <a:solidFill>
                  <a:srgbClr val="002060"/>
                </a:solidFill>
                <a:latin typeface="Cambria" pitchFamily="18" charset="0"/>
                <a:ea typeface="Cambria" pitchFamily="18" charset="0"/>
                <a:cs typeface="Arial" pitchFamily="34" charset="0"/>
              </a:rPr>
              <a:t>funkcionisanje, u pitanju je parametarska </a:t>
            </a:r>
            <a:r>
              <a:rPr lang="vi-VN" sz="2400" dirty="0">
                <a:solidFill>
                  <a:srgbClr val="002060"/>
                </a:solidFill>
                <a:latin typeface="Cambria" pitchFamily="18" charset="0"/>
                <a:ea typeface="Cambria" pitchFamily="18" charset="0"/>
                <a:cs typeface="Arial" pitchFamily="34" charset="0"/>
              </a:rPr>
              <a:t>veza, veza preko zapisa - najbolji tip veze; ako su procesi povezani skladištem podataka tako da mogu da menjaju podatke u njemu, veza preko zajedničkog područja podataka - najlošija veza); </a:t>
            </a:r>
          </a:p>
        </p:txBody>
      </p:sp>
    </p:spTree>
    <p:extLst>
      <p:ext uri="{BB962C8B-B14F-4D97-AF65-F5344CB8AC3E}">
        <p14:creationId xmlns:p14="http://schemas.microsoft.com/office/powerpoint/2010/main" val="278073501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99592" y="1268760"/>
            <a:ext cx="6573416" cy="1143000"/>
          </a:xfrm>
        </p:spPr>
        <p:txBody>
          <a:bodyPr>
            <a:normAutofit/>
          </a:bodyPr>
          <a:lstStyle/>
          <a:p>
            <a:pPr algn="l"/>
            <a:r>
              <a:rPr lang="sr-Latn-RS" sz="4000" dirty="0" smtClean="0">
                <a:solidFill>
                  <a:srgbClr val="002060"/>
                </a:solidFill>
                <a:latin typeface="Cambria" pitchFamily="18" charset="0"/>
                <a:ea typeface="Cambria" pitchFamily="18" charset="0"/>
              </a:rPr>
              <a:t>Eksterna</a:t>
            </a:r>
            <a:r>
              <a:rPr lang="en-US" sz="4000" dirty="0" smtClean="0">
                <a:solidFill>
                  <a:srgbClr val="002060"/>
                </a:solidFill>
                <a:latin typeface="Cambria" pitchFamily="18" charset="0"/>
                <a:ea typeface="Cambria" pitchFamily="18" charset="0"/>
              </a:rPr>
              <a:t> </a:t>
            </a:r>
            <a:r>
              <a:rPr lang="en-US" sz="4000" dirty="0" err="1" smtClean="0">
                <a:solidFill>
                  <a:srgbClr val="002060"/>
                </a:solidFill>
                <a:latin typeface="Cambria" pitchFamily="18" charset="0"/>
                <a:ea typeface="Cambria" pitchFamily="18" charset="0"/>
              </a:rPr>
              <a:t>koherentnost</a:t>
            </a:r>
            <a:endParaRPr lang="en-US" sz="4000" dirty="0">
              <a:solidFill>
                <a:srgbClr val="002060"/>
              </a:solidFill>
              <a:latin typeface="Cambria" pitchFamily="18" charset="0"/>
              <a:ea typeface="Cambria" pitchFamily="18" charset="0"/>
            </a:endParaRPr>
          </a:p>
        </p:txBody>
      </p:sp>
      <p:sp>
        <p:nvSpPr>
          <p:cNvPr id="3" name="Content Placeholder 2"/>
          <p:cNvSpPr>
            <a:spLocks noGrp="1"/>
          </p:cNvSpPr>
          <p:nvPr>
            <p:ph sz="quarter" idx="1"/>
          </p:nvPr>
        </p:nvSpPr>
        <p:spPr>
          <a:xfrm>
            <a:off x="827584" y="2492896"/>
            <a:ext cx="7560840" cy="3888432"/>
          </a:xfrm>
        </p:spPr>
        <p:txBody>
          <a:bodyPr>
            <a:noAutofit/>
          </a:bodyPr>
          <a:lstStyle/>
          <a:p>
            <a:pPr marL="0" indent="0">
              <a:spcBef>
                <a:spcPts val="0"/>
              </a:spcBef>
              <a:buNone/>
            </a:pPr>
            <a:r>
              <a:rPr lang="vi-VN" sz="2400" i="1" dirty="0">
                <a:solidFill>
                  <a:srgbClr val="002060"/>
                </a:solidFill>
                <a:latin typeface="Cambria" pitchFamily="18" charset="0"/>
                <a:ea typeface="Cambria" pitchFamily="18" charset="0"/>
                <a:cs typeface="Arial" pitchFamily="34" charset="0"/>
              </a:rPr>
              <a:t>Sa aspekta sadržaja veze: </a:t>
            </a:r>
          </a:p>
          <a:p>
            <a:pPr>
              <a:spcBef>
                <a:spcPts val="0"/>
              </a:spcBef>
            </a:pPr>
            <a:r>
              <a:rPr lang="vi-VN" sz="2400" b="1" dirty="0" smtClean="0">
                <a:solidFill>
                  <a:srgbClr val="002060"/>
                </a:solidFill>
                <a:latin typeface="Cambria" pitchFamily="18" charset="0"/>
                <a:ea typeface="Cambria" pitchFamily="18" charset="0"/>
                <a:cs typeface="Arial" pitchFamily="34" charset="0"/>
              </a:rPr>
              <a:t>povezanost </a:t>
            </a:r>
            <a:r>
              <a:rPr lang="vi-VN" sz="2400" b="1" dirty="0">
                <a:solidFill>
                  <a:srgbClr val="002060"/>
                </a:solidFill>
                <a:latin typeface="Cambria" pitchFamily="18" charset="0"/>
                <a:ea typeface="Cambria" pitchFamily="18" charset="0"/>
                <a:cs typeface="Arial" pitchFamily="34" charset="0"/>
              </a:rPr>
              <a:t>upravljanjem </a:t>
            </a:r>
            <a:r>
              <a:rPr lang="vi-VN" sz="2400" dirty="0">
                <a:solidFill>
                  <a:srgbClr val="002060"/>
                </a:solidFill>
                <a:latin typeface="Cambria" pitchFamily="18" charset="0"/>
                <a:ea typeface="Cambria" pitchFamily="18" charset="0"/>
                <a:cs typeface="Arial" pitchFamily="34" charset="0"/>
              </a:rPr>
              <a:t>(ako ulazni tok podataka nosi upravljačke informacije koje određuju kako proces treba da funkcioniše; povezanost se može izraziti putem parametara, zapisa ili zajedničkog područja podataka, kao kod povezanosti podacima); </a:t>
            </a:r>
            <a:endParaRPr lang="sr-Latn-RS" sz="2400" dirty="0" smtClean="0">
              <a:solidFill>
                <a:srgbClr val="002060"/>
              </a:solidFill>
              <a:latin typeface="Cambria" pitchFamily="18" charset="0"/>
              <a:ea typeface="Cambria" pitchFamily="18" charset="0"/>
              <a:cs typeface="Arial" pitchFamily="34" charset="0"/>
            </a:endParaRPr>
          </a:p>
          <a:p>
            <a:pPr>
              <a:spcBef>
                <a:spcPts val="0"/>
              </a:spcBef>
            </a:pPr>
            <a:r>
              <a:rPr lang="vi-VN" sz="2400" b="1" dirty="0" smtClean="0">
                <a:solidFill>
                  <a:srgbClr val="002060"/>
                </a:solidFill>
                <a:latin typeface="Cambria" pitchFamily="18" charset="0"/>
                <a:ea typeface="Cambria" pitchFamily="18" charset="0"/>
                <a:cs typeface="Arial" pitchFamily="34" charset="0"/>
              </a:rPr>
              <a:t>hibridna </a:t>
            </a:r>
            <a:r>
              <a:rPr lang="vi-VN" sz="2400" b="1" dirty="0">
                <a:solidFill>
                  <a:srgbClr val="002060"/>
                </a:solidFill>
                <a:latin typeface="Cambria" pitchFamily="18" charset="0"/>
                <a:ea typeface="Cambria" pitchFamily="18" charset="0"/>
                <a:cs typeface="Arial" pitchFamily="34" charset="0"/>
              </a:rPr>
              <a:t>povezanost </a:t>
            </a:r>
            <a:r>
              <a:rPr lang="vi-VN" sz="2400" dirty="0">
                <a:solidFill>
                  <a:srgbClr val="002060"/>
                </a:solidFill>
                <a:latin typeface="Cambria" pitchFamily="18" charset="0"/>
                <a:ea typeface="Cambria" pitchFamily="18" charset="0"/>
                <a:cs typeface="Arial" pitchFamily="34" charset="0"/>
              </a:rPr>
              <a:t>(istovremena povezanost podacima i upravljanjem sadržana u jednom toku podataka; nepoželjna je);</a:t>
            </a:r>
          </a:p>
          <a:p>
            <a:pPr>
              <a:spcBef>
                <a:spcPts val="0"/>
              </a:spcBef>
            </a:pPr>
            <a:endParaRPr lang="vi-VN" sz="2400" dirty="0">
              <a:solidFill>
                <a:srgbClr val="002060"/>
              </a:solidFill>
              <a:latin typeface="Cambria" pitchFamily="18" charset="0"/>
              <a:ea typeface="Cambria" pitchFamily="18" charset="0"/>
              <a:cs typeface="Arial" pitchFamily="34" charset="0"/>
            </a:endParaRPr>
          </a:p>
        </p:txBody>
      </p:sp>
    </p:spTree>
    <p:extLst>
      <p:ext uri="{BB962C8B-B14F-4D97-AF65-F5344CB8AC3E}">
        <p14:creationId xmlns:p14="http://schemas.microsoft.com/office/powerpoint/2010/main" val="66962908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99592" y="1268760"/>
            <a:ext cx="6573416" cy="1143000"/>
          </a:xfrm>
        </p:spPr>
        <p:txBody>
          <a:bodyPr>
            <a:normAutofit/>
          </a:bodyPr>
          <a:lstStyle/>
          <a:p>
            <a:pPr algn="l"/>
            <a:r>
              <a:rPr lang="sr-Latn-RS" sz="4000" dirty="0" smtClean="0">
                <a:solidFill>
                  <a:srgbClr val="002060"/>
                </a:solidFill>
                <a:latin typeface="Cambria" pitchFamily="18" charset="0"/>
                <a:ea typeface="Cambria" pitchFamily="18" charset="0"/>
              </a:rPr>
              <a:t>Eksterna</a:t>
            </a:r>
            <a:r>
              <a:rPr lang="en-US" sz="4000" dirty="0" smtClean="0">
                <a:solidFill>
                  <a:srgbClr val="002060"/>
                </a:solidFill>
                <a:latin typeface="Cambria" pitchFamily="18" charset="0"/>
                <a:ea typeface="Cambria" pitchFamily="18" charset="0"/>
              </a:rPr>
              <a:t> </a:t>
            </a:r>
            <a:r>
              <a:rPr lang="en-US" sz="4000" dirty="0" err="1" smtClean="0">
                <a:solidFill>
                  <a:srgbClr val="002060"/>
                </a:solidFill>
                <a:latin typeface="Cambria" pitchFamily="18" charset="0"/>
                <a:ea typeface="Cambria" pitchFamily="18" charset="0"/>
              </a:rPr>
              <a:t>koherentnost</a:t>
            </a:r>
            <a:endParaRPr lang="en-US" sz="4000" dirty="0">
              <a:solidFill>
                <a:srgbClr val="002060"/>
              </a:solidFill>
              <a:latin typeface="Cambria" pitchFamily="18" charset="0"/>
              <a:ea typeface="Cambria" pitchFamily="18" charset="0"/>
            </a:endParaRPr>
          </a:p>
        </p:txBody>
      </p:sp>
      <p:sp>
        <p:nvSpPr>
          <p:cNvPr id="3" name="Content Placeholder 2"/>
          <p:cNvSpPr>
            <a:spLocks noGrp="1"/>
          </p:cNvSpPr>
          <p:nvPr>
            <p:ph sz="quarter" idx="1"/>
          </p:nvPr>
        </p:nvSpPr>
        <p:spPr>
          <a:xfrm>
            <a:off x="827584" y="2492896"/>
            <a:ext cx="7560840" cy="3888432"/>
          </a:xfrm>
        </p:spPr>
        <p:txBody>
          <a:bodyPr>
            <a:noAutofit/>
          </a:bodyPr>
          <a:lstStyle/>
          <a:p>
            <a:pPr marL="0" indent="0">
              <a:spcBef>
                <a:spcPts val="0"/>
              </a:spcBef>
              <a:buNone/>
            </a:pPr>
            <a:r>
              <a:rPr lang="vi-VN" sz="2400" i="1" dirty="0">
                <a:solidFill>
                  <a:srgbClr val="002060"/>
                </a:solidFill>
                <a:latin typeface="Cambria" pitchFamily="18" charset="0"/>
                <a:ea typeface="Cambria" pitchFamily="18" charset="0"/>
                <a:cs typeface="Arial" pitchFamily="34" charset="0"/>
              </a:rPr>
              <a:t>Sa aspekta mehanizma povezivanja: </a:t>
            </a:r>
          </a:p>
          <a:p>
            <a:pPr>
              <a:spcBef>
                <a:spcPts val="0"/>
              </a:spcBef>
            </a:pPr>
            <a:r>
              <a:rPr lang="vi-VN" sz="2400" b="1" dirty="0">
                <a:solidFill>
                  <a:srgbClr val="002060"/>
                </a:solidFill>
                <a:latin typeface="Cambria" pitchFamily="18" charset="0"/>
                <a:ea typeface="Cambria" pitchFamily="18" charset="0"/>
                <a:cs typeface="Arial" pitchFamily="34" charset="0"/>
              </a:rPr>
              <a:t>normalna povezanost </a:t>
            </a:r>
            <a:r>
              <a:rPr lang="vi-VN" sz="2400" dirty="0">
                <a:solidFill>
                  <a:srgbClr val="002060"/>
                </a:solidFill>
                <a:latin typeface="Cambria" pitchFamily="18" charset="0"/>
                <a:ea typeface="Cambria" pitchFamily="18" charset="0"/>
                <a:cs typeface="Arial" pitchFamily="34" charset="0"/>
              </a:rPr>
              <a:t>(nema prekida u radu zbog komunikacije sa drugim procesima, već je u procesu skriven tok podataka koji sam na početku rada uzima podatke iz skladišta i na kraju rada proizvodi izlazne tokove podataka); </a:t>
            </a:r>
          </a:p>
          <a:p>
            <a:pPr>
              <a:spcBef>
                <a:spcPts val="0"/>
              </a:spcBef>
            </a:pPr>
            <a:r>
              <a:rPr lang="vi-VN" sz="2400" b="1" dirty="0">
                <a:solidFill>
                  <a:srgbClr val="002060"/>
                </a:solidFill>
                <a:latin typeface="Cambria" pitchFamily="18" charset="0"/>
                <a:ea typeface="Cambria" pitchFamily="18" charset="0"/>
                <a:cs typeface="Arial" pitchFamily="34" charset="0"/>
              </a:rPr>
              <a:t>patološka povezanost </a:t>
            </a:r>
            <a:r>
              <a:rPr lang="vi-VN" sz="2400" dirty="0">
                <a:solidFill>
                  <a:srgbClr val="002060"/>
                </a:solidFill>
                <a:latin typeface="Cambria" pitchFamily="18" charset="0"/>
                <a:ea typeface="Cambria" pitchFamily="18" charset="0"/>
                <a:cs typeface="Arial" pitchFamily="34" charset="0"/>
              </a:rPr>
              <a:t>(proces je patološki povezan sa drugim procesom ako prekida sa radom da bi prihvatio ulaz ili proizveo izlaz za drugi za drugi proces). </a:t>
            </a:r>
          </a:p>
        </p:txBody>
      </p:sp>
    </p:spTree>
    <p:extLst>
      <p:ext uri="{BB962C8B-B14F-4D97-AF65-F5344CB8AC3E}">
        <p14:creationId xmlns:p14="http://schemas.microsoft.com/office/powerpoint/2010/main" val="299818890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11560" y="1052737"/>
            <a:ext cx="7846640" cy="1008111"/>
          </a:xfrm>
        </p:spPr>
        <p:txBody>
          <a:bodyPr>
            <a:normAutofit/>
          </a:bodyPr>
          <a:lstStyle/>
          <a:p>
            <a:pPr algn="l"/>
            <a:r>
              <a:rPr lang="en-US" sz="3200" dirty="0" smtClean="0">
                <a:solidFill>
                  <a:srgbClr val="002060"/>
                </a:solidFill>
                <a:latin typeface="Cambria" pitchFamily="18" charset="0"/>
                <a:ea typeface="Cambria" pitchFamily="18" charset="0"/>
              </a:rPr>
              <a:t>Z</a:t>
            </a:r>
            <a:r>
              <a:rPr lang="sr-Latn-RS" sz="3200" dirty="0" smtClean="0">
                <a:solidFill>
                  <a:srgbClr val="002060"/>
                </a:solidFill>
                <a:latin typeface="Cambria" pitchFamily="18" charset="0"/>
                <a:ea typeface="Cambria" pitchFamily="18" charset="0"/>
              </a:rPr>
              <a:t>ajedničke </a:t>
            </a:r>
            <a:r>
              <a:rPr lang="sr-Latn-RS" sz="3200" dirty="0">
                <a:solidFill>
                  <a:srgbClr val="002060"/>
                </a:solidFill>
                <a:latin typeface="Cambria" pitchFamily="18" charset="0"/>
                <a:ea typeface="Cambria" pitchFamily="18" charset="0"/>
              </a:rPr>
              <a:t>karakteristike</a:t>
            </a:r>
            <a:endParaRPr lang="en-US" sz="3200" dirty="0">
              <a:solidFill>
                <a:srgbClr val="002060"/>
              </a:solidFill>
              <a:latin typeface="Cambria" pitchFamily="18" charset="0"/>
              <a:ea typeface="Cambria" pitchFamily="18" charset="0"/>
            </a:endParaRPr>
          </a:p>
        </p:txBody>
      </p:sp>
      <p:sp>
        <p:nvSpPr>
          <p:cNvPr id="3" name="Subtitle 2"/>
          <p:cNvSpPr>
            <a:spLocks noGrp="1"/>
          </p:cNvSpPr>
          <p:nvPr>
            <p:ph type="subTitle" idx="1"/>
          </p:nvPr>
        </p:nvSpPr>
        <p:spPr>
          <a:xfrm>
            <a:off x="683568" y="1988840"/>
            <a:ext cx="7992888" cy="4536504"/>
          </a:xfrm>
        </p:spPr>
        <p:txBody>
          <a:bodyPr>
            <a:noAutofit/>
          </a:bodyPr>
          <a:lstStyle/>
          <a:p>
            <a:pPr marL="342900" indent="-342900" algn="l">
              <a:spcBef>
                <a:spcPts val="600"/>
              </a:spcBef>
              <a:buFont typeface="Arial" pitchFamily="34" charset="0"/>
              <a:buChar char="•"/>
            </a:pPr>
            <a:r>
              <a:rPr lang="en-US" sz="2400" dirty="0" err="1">
                <a:solidFill>
                  <a:schemeClr val="tx2"/>
                </a:solidFill>
                <a:latin typeface="Cambria" pitchFamily="18" charset="0"/>
                <a:ea typeface="Cambria" pitchFamily="18" charset="0"/>
              </a:rPr>
              <a:t>Izgradnja</a:t>
            </a:r>
            <a:r>
              <a:rPr lang="en-US" sz="2400" dirty="0">
                <a:solidFill>
                  <a:schemeClr val="tx2"/>
                </a:solidFill>
                <a:latin typeface="Cambria" pitchFamily="18" charset="0"/>
                <a:ea typeface="Cambria" pitchFamily="18" charset="0"/>
              </a:rPr>
              <a:t> IS-a </a:t>
            </a:r>
            <a:r>
              <a:rPr lang="en-US" sz="2400" dirty="0" err="1">
                <a:solidFill>
                  <a:schemeClr val="tx2"/>
                </a:solidFill>
                <a:latin typeface="Cambria" pitchFamily="18" charset="0"/>
                <a:ea typeface="Cambria" pitchFamily="18" charset="0"/>
              </a:rPr>
              <a:t>počinje</a:t>
            </a:r>
            <a:r>
              <a:rPr lang="en-US" sz="2400" dirty="0">
                <a:solidFill>
                  <a:schemeClr val="tx2"/>
                </a:solidFill>
                <a:latin typeface="Cambria" pitchFamily="18" charset="0"/>
                <a:ea typeface="Cambria" pitchFamily="18" charset="0"/>
              </a:rPr>
              <a:t> </a:t>
            </a:r>
            <a:r>
              <a:rPr lang="en-US" sz="2400" dirty="0" err="1">
                <a:solidFill>
                  <a:schemeClr val="tx2"/>
                </a:solidFill>
                <a:latin typeface="Cambria" pitchFamily="18" charset="0"/>
                <a:ea typeface="Cambria" pitchFamily="18" charset="0"/>
              </a:rPr>
              <a:t>sa</a:t>
            </a:r>
            <a:r>
              <a:rPr lang="en-US" sz="2400" dirty="0">
                <a:solidFill>
                  <a:schemeClr val="tx2"/>
                </a:solidFill>
                <a:latin typeface="Cambria" pitchFamily="18" charset="0"/>
                <a:ea typeface="Cambria" pitchFamily="18" charset="0"/>
              </a:rPr>
              <a:t> </a:t>
            </a:r>
            <a:r>
              <a:rPr lang="en-US" sz="2400" dirty="0" err="1" smtClean="0">
                <a:solidFill>
                  <a:schemeClr val="tx2"/>
                </a:solidFill>
                <a:latin typeface="Cambria" pitchFamily="18" charset="0"/>
                <a:ea typeface="Cambria" pitchFamily="18" charset="0"/>
              </a:rPr>
              <a:t>vrha</a:t>
            </a:r>
            <a:r>
              <a:rPr lang="en-US" sz="2400" dirty="0" smtClean="0">
                <a:solidFill>
                  <a:schemeClr val="tx2"/>
                </a:solidFill>
                <a:latin typeface="Cambria" pitchFamily="18" charset="0"/>
                <a:ea typeface="Cambria" pitchFamily="18" charset="0"/>
              </a:rPr>
              <a:t> - Top </a:t>
            </a:r>
            <a:r>
              <a:rPr lang="en-US" sz="2400" dirty="0">
                <a:solidFill>
                  <a:schemeClr val="tx2"/>
                </a:solidFill>
                <a:latin typeface="Cambria" pitchFamily="18" charset="0"/>
                <a:ea typeface="Cambria" pitchFamily="18" charset="0"/>
              </a:rPr>
              <a:t>Down </a:t>
            </a:r>
            <a:r>
              <a:rPr lang="en-US" sz="2400" dirty="0" err="1">
                <a:solidFill>
                  <a:schemeClr val="tx2"/>
                </a:solidFill>
                <a:latin typeface="Cambria" pitchFamily="18" charset="0"/>
                <a:ea typeface="Cambria" pitchFamily="18" charset="0"/>
              </a:rPr>
              <a:t>pristup</a:t>
            </a:r>
            <a:r>
              <a:rPr lang="en-US" sz="2400" dirty="0">
                <a:solidFill>
                  <a:schemeClr val="tx2"/>
                </a:solidFill>
                <a:latin typeface="Cambria" pitchFamily="18" charset="0"/>
                <a:ea typeface="Cambria" pitchFamily="18" charset="0"/>
              </a:rPr>
              <a:t> u </a:t>
            </a:r>
            <a:r>
              <a:rPr lang="en-US" sz="2400" dirty="0" err="1" smtClean="0">
                <a:solidFill>
                  <a:schemeClr val="tx2"/>
                </a:solidFill>
                <a:latin typeface="Cambria" pitchFamily="18" charset="0"/>
                <a:ea typeface="Cambria" pitchFamily="18" charset="0"/>
              </a:rPr>
              <a:t>planiranju</a:t>
            </a:r>
            <a:r>
              <a:rPr lang="en-US" sz="2400" dirty="0">
                <a:solidFill>
                  <a:schemeClr val="tx2"/>
                </a:solidFill>
                <a:latin typeface="Cambria" pitchFamily="18" charset="0"/>
                <a:ea typeface="Cambria" pitchFamily="18" charset="0"/>
              </a:rPr>
              <a:t> </a:t>
            </a:r>
            <a:r>
              <a:rPr lang="en-US" sz="2400" dirty="0" smtClean="0">
                <a:solidFill>
                  <a:schemeClr val="tx2"/>
                </a:solidFill>
                <a:latin typeface="Cambria" pitchFamily="18" charset="0"/>
                <a:ea typeface="Cambria" pitchFamily="18" charset="0"/>
              </a:rPr>
              <a:t>/ </a:t>
            </a:r>
            <a:r>
              <a:rPr lang="en-US" sz="2400" dirty="0">
                <a:solidFill>
                  <a:schemeClr val="tx2"/>
                </a:solidFill>
                <a:latin typeface="Cambria" pitchFamily="18" charset="0"/>
                <a:ea typeface="Cambria" pitchFamily="18" charset="0"/>
              </a:rPr>
              <a:t>Bottom Up u </a:t>
            </a:r>
            <a:r>
              <a:rPr lang="en-US" sz="2400" dirty="0" err="1">
                <a:solidFill>
                  <a:schemeClr val="tx2"/>
                </a:solidFill>
                <a:latin typeface="Cambria" pitchFamily="18" charset="0"/>
                <a:ea typeface="Cambria" pitchFamily="18" charset="0"/>
              </a:rPr>
              <a:t>realizaciji</a:t>
            </a:r>
            <a:r>
              <a:rPr lang="en-US" sz="2400" dirty="0" smtClean="0">
                <a:solidFill>
                  <a:schemeClr val="tx2"/>
                </a:solidFill>
                <a:latin typeface="Cambria" pitchFamily="18" charset="0"/>
                <a:ea typeface="Cambria" pitchFamily="18" charset="0"/>
              </a:rPr>
              <a:t>;</a:t>
            </a:r>
          </a:p>
          <a:p>
            <a:pPr marL="342900" indent="-342900" algn="l">
              <a:spcBef>
                <a:spcPts val="600"/>
              </a:spcBef>
              <a:buFont typeface="Arial" pitchFamily="34" charset="0"/>
              <a:buChar char="•"/>
            </a:pPr>
            <a:r>
              <a:rPr lang="en-US" sz="2400" dirty="0">
                <a:solidFill>
                  <a:schemeClr val="tx2"/>
                </a:solidFill>
                <a:latin typeface="Cambria" pitchFamily="18" charset="0"/>
                <a:ea typeface="Cambria" pitchFamily="18" charset="0"/>
              </a:rPr>
              <a:t>N</a:t>
            </a:r>
            <a:r>
              <a:rPr lang="vi-VN" sz="2400" dirty="0" smtClean="0">
                <a:solidFill>
                  <a:schemeClr val="tx2"/>
                </a:solidFill>
                <a:latin typeface="Cambria" pitchFamily="18" charset="0"/>
                <a:ea typeface="Cambria" pitchFamily="18" charset="0"/>
              </a:rPr>
              <a:t>ezavisnost </a:t>
            </a:r>
            <a:r>
              <a:rPr lang="vi-VN" sz="2400" dirty="0">
                <a:solidFill>
                  <a:schemeClr val="tx2"/>
                </a:solidFill>
                <a:latin typeface="Cambria" pitchFamily="18" charset="0"/>
                <a:ea typeface="Cambria" pitchFamily="18" charset="0"/>
              </a:rPr>
              <a:t>poslovnih zahteva od tehničkih </a:t>
            </a:r>
            <a:r>
              <a:rPr lang="vi-VN" sz="2400" dirty="0" smtClean="0">
                <a:solidFill>
                  <a:schemeClr val="tx2"/>
                </a:solidFill>
                <a:latin typeface="Cambria" pitchFamily="18" charset="0"/>
                <a:ea typeface="Cambria" pitchFamily="18" charset="0"/>
              </a:rPr>
              <a:t>specifikacija</a:t>
            </a:r>
            <a:r>
              <a:rPr lang="en-US" sz="2400" dirty="0" smtClean="0">
                <a:solidFill>
                  <a:schemeClr val="tx2"/>
                </a:solidFill>
                <a:latin typeface="Cambria" pitchFamily="18" charset="0"/>
                <a:ea typeface="Cambria" pitchFamily="18" charset="0"/>
              </a:rPr>
              <a:t> -</a:t>
            </a:r>
            <a:r>
              <a:rPr lang="vi-VN" sz="2400" dirty="0" smtClean="0">
                <a:solidFill>
                  <a:schemeClr val="tx2"/>
                </a:solidFill>
                <a:latin typeface="Cambria" pitchFamily="18" charset="0"/>
                <a:ea typeface="Cambria" pitchFamily="18" charset="0"/>
              </a:rPr>
              <a:t> modelovanje </a:t>
            </a:r>
            <a:r>
              <a:rPr lang="vi-VN" sz="2400" dirty="0">
                <a:solidFill>
                  <a:schemeClr val="tx2"/>
                </a:solidFill>
                <a:latin typeface="Cambria" pitchFamily="18" charset="0"/>
                <a:ea typeface="Cambria" pitchFamily="18" charset="0"/>
              </a:rPr>
              <a:t>podataka nezavisno od procesa njihove obrade; </a:t>
            </a:r>
          </a:p>
          <a:p>
            <a:pPr marL="342900" indent="-342900" algn="l">
              <a:spcBef>
                <a:spcPts val="600"/>
              </a:spcBef>
              <a:buFont typeface="Arial" pitchFamily="34" charset="0"/>
              <a:buChar char="•"/>
            </a:pPr>
            <a:r>
              <a:rPr lang="vi-VN" sz="2400" dirty="0" smtClean="0">
                <a:solidFill>
                  <a:schemeClr val="tx2"/>
                </a:solidFill>
                <a:latin typeface="Cambria" pitchFamily="18" charset="0"/>
                <a:ea typeface="Cambria" pitchFamily="18" charset="0"/>
              </a:rPr>
              <a:t>Usklađena </a:t>
            </a:r>
            <a:r>
              <a:rPr lang="vi-VN" sz="2400" dirty="0">
                <a:solidFill>
                  <a:schemeClr val="tx2"/>
                </a:solidFill>
                <a:latin typeface="Cambria" pitchFamily="18" charset="0"/>
                <a:ea typeface="Cambria" pitchFamily="18" charset="0"/>
              </a:rPr>
              <a:t>analiza podataka i procesa; </a:t>
            </a:r>
          </a:p>
          <a:p>
            <a:pPr marL="342900" indent="-342900" algn="l">
              <a:spcBef>
                <a:spcPts val="600"/>
              </a:spcBef>
              <a:buFont typeface="Arial" pitchFamily="34" charset="0"/>
              <a:buChar char="•"/>
            </a:pPr>
            <a:r>
              <a:rPr lang="vi-VN" sz="2400" dirty="0">
                <a:solidFill>
                  <a:schemeClr val="tx2"/>
                </a:solidFill>
                <a:latin typeface="Cambria" pitchFamily="18" charset="0"/>
                <a:ea typeface="Cambria" pitchFamily="18" charset="0"/>
              </a:rPr>
              <a:t>Svi metodi koriste fazni pristup; </a:t>
            </a:r>
          </a:p>
          <a:p>
            <a:pPr marL="342900" indent="-342900" algn="l">
              <a:spcBef>
                <a:spcPts val="600"/>
              </a:spcBef>
              <a:buFont typeface="Arial" pitchFamily="34" charset="0"/>
              <a:buChar char="•"/>
            </a:pPr>
            <a:r>
              <a:rPr lang="en-US" sz="2400" dirty="0">
                <a:solidFill>
                  <a:schemeClr val="tx2"/>
                </a:solidFill>
                <a:latin typeface="Cambria" pitchFamily="18" charset="0"/>
                <a:ea typeface="Cambria" pitchFamily="18" charset="0"/>
              </a:rPr>
              <a:t>M</a:t>
            </a:r>
            <a:r>
              <a:rPr lang="vi-VN" sz="2400" dirty="0" smtClean="0">
                <a:solidFill>
                  <a:schemeClr val="tx2"/>
                </a:solidFill>
                <a:latin typeface="Cambria" pitchFamily="18" charset="0"/>
                <a:ea typeface="Cambria" pitchFamily="18" charset="0"/>
              </a:rPr>
              <a:t>etodološka </a:t>
            </a:r>
            <a:r>
              <a:rPr lang="vi-VN" sz="2400" dirty="0">
                <a:solidFill>
                  <a:schemeClr val="tx2"/>
                </a:solidFill>
                <a:latin typeface="Cambria" pitchFamily="18" charset="0"/>
                <a:ea typeface="Cambria" pitchFamily="18" charset="0"/>
              </a:rPr>
              <a:t>usklađenost arhitekture i aplikacija; </a:t>
            </a:r>
          </a:p>
          <a:p>
            <a:pPr marL="342900" indent="-342900" algn="l">
              <a:spcBef>
                <a:spcPts val="600"/>
              </a:spcBef>
              <a:buFont typeface="Arial" pitchFamily="34" charset="0"/>
              <a:buChar char="•"/>
            </a:pPr>
            <a:r>
              <a:rPr lang="vi-VN" sz="2400" dirty="0">
                <a:solidFill>
                  <a:schemeClr val="tx2"/>
                </a:solidFill>
                <a:latin typeface="Cambria" pitchFamily="18" charset="0"/>
                <a:ea typeface="Cambria" pitchFamily="18" charset="0"/>
              </a:rPr>
              <a:t>Svi metodi koriste standardnu dokumentaciju na računaru; </a:t>
            </a:r>
          </a:p>
          <a:p>
            <a:pPr marL="342900" indent="-342900" algn="l">
              <a:spcBef>
                <a:spcPts val="600"/>
              </a:spcBef>
              <a:buFont typeface="Arial" pitchFamily="34" charset="0"/>
              <a:buChar char="•"/>
            </a:pPr>
            <a:r>
              <a:rPr lang="en-US" sz="2400" dirty="0">
                <a:solidFill>
                  <a:schemeClr val="tx2"/>
                </a:solidFill>
                <a:latin typeface="Cambria" pitchFamily="18" charset="0"/>
                <a:ea typeface="Cambria" pitchFamily="18" charset="0"/>
              </a:rPr>
              <a:t>U</a:t>
            </a:r>
            <a:r>
              <a:rPr lang="vi-VN" sz="2400" dirty="0" smtClean="0">
                <a:solidFill>
                  <a:schemeClr val="tx2"/>
                </a:solidFill>
                <a:latin typeface="Cambria" pitchFamily="18" charset="0"/>
                <a:ea typeface="Cambria" pitchFamily="18" charset="0"/>
              </a:rPr>
              <a:t>ključenje </a:t>
            </a:r>
            <a:r>
              <a:rPr lang="vi-VN" sz="2400" dirty="0">
                <a:solidFill>
                  <a:schemeClr val="tx2"/>
                </a:solidFill>
                <a:latin typeface="Cambria" pitchFamily="18" charset="0"/>
                <a:ea typeface="Cambria" pitchFamily="18" charset="0"/>
              </a:rPr>
              <a:t>korisnika u rad. </a:t>
            </a:r>
          </a:p>
        </p:txBody>
      </p:sp>
    </p:spTree>
    <p:extLst>
      <p:ext uri="{BB962C8B-B14F-4D97-AF65-F5344CB8AC3E}">
        <p14:creationId xmlns:p14="http://schemas.microsoft.com/office/powerpoint/2010/main" val="243104055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99592" y="1268760"/>
            <a:ext cx="6573416" cy="1143000"/>
          </a:xfrm>
        </p:spPr>
        <p:txBody>
          <a:bodyPr>
            <a:normAutofit/>
          </a:bodyPr>
          <a:lstStyle/>
          <a:p>
            <a:pPr algn="l"/>
            <a:r>
              <a:rPr lang="sr-Latn-RS" sz="4000" dirty="0">
                <a:solidFill>
                  <a:srgbClr val="002060"/>
                </a:solidFill>
                <a:latin typeface="Cambria" pitchFamily="18" charset="0"/>
                <a:ea typeface="Cambria" pitchFamily="18" charset="0"/>
              </a:rPr>
              <a:t>Rečnik podataka SSA</a:t>
            </a:r>
            <a:endParaRPr lang="en-US" sz="4000" dirty="0">
              <a:solidFill>
                <a:srgbClr val="002060"/>
              </a:solidFill>
              <a:latin typeface="Cambria" pitchFamily="18" charset="0"/>
              <a:ea typeface="Cambria" pitchFamily="18" charset="0"/>
            </a:endParaRPr>
          </a:p>
        </p:txBody>
      </p:sp>
      <p:sp>
        <p:nvSpPr>
          <p:cNvPr id="3" name="Content Placeholder 2"/>
          <p:cNvSpPr>
            <a:spLocks noGrp="1"/>
          </p:cNvSpPr>
          <p:nvPr>
            <p:ph sz="quarter" idx="1"/>
          </p:nvPr>
        </p:nvSpPr>
        <p:spPr>
          <a:xfrm>
            <a:off x="827584" y="2492896"/>
            <a:ext cx="7560840" cy="3888432"/>
          </a:xfrm>
        </p:spPr>
        <p:txBody>
          <a:bodyPr>
            <a:noAutofit/>
          </a:bodyPr>
          <a:lstStyle/>
          <a:p>
            <a:pPr>
              <a:spcBef>
                <a:spcPts val="0"/>
              </a:spcBef>
            </a:pPr>
            <a:r>
              <a:rPr lang="vi-VN" sz="2400" b="1" dirty="0">
                <a:solidFill>
                  <a:srgbClr val="002060"/>
                </a:solidFill>
                <a:latin typeface="Cambria" pitchFamily="18" charset="0"/>
                <a:ea typeface="Cambria" pitchFamily="18" charset="0"/>
                <a:cs typeface="Arial" pitchFamily="34" charset="0"/>
              </a:rPr>
              <a:t>Rečnik podataka </a:t>
            </a:r>
            <a:r>
              <a:rPr lang="vi-VN" sz="2400" dirty="0">
                <a:solidFill>
                  <a:srgbClr val="002060"/>
                </a:solidFill>
                <a:latin typeface="Cambria" pitchFamily="18" charset="0"/>
                <a:ea typeface="Cambria" pitchFamily="18" charset="0"/>
                <a:cs typeface="Arial" pitchFamily="34" charset="0"/>
              </a:rPr>
              <a:t>daje opis strukture i sadržaja svih tokova i skladišta podataka. Za preciznu definiciju logičke strukture skladišta i tokova i definisanje sintakse rečnika, neophodno je da se najpre definišu svi koncepti rečnika podataka.</a:t>
            </a:r>
          </a:p>
          <a:p>
            <a:pPr>
              <a:spcBef>
                <a:spcPts val="0"/>
              </a:spcBef>
            </a:pPr>
            <a:r>
              <a:rPr lang="vi-VN" sz="2400" b="1" dirty="0">
                <a:solidFill>
                  <a:srgbClr val="002060"/>
                </a:solidFill>
                <a:latin typeface="Cambria" pitchFamily="18" charset="0"/>
                <a:ea typeface="Cambria" pitchFamily="18" charset="0"/>
                <a:cs typeface="Arial" pitchFamily="34" charset="0"/>
              </a:rPr>
              <a:t>Polje</a:t>
            </a:r>
            <a:r>
              <a:rPr lang="vi-VN" sz="2400" dirty="0">
                <a:solidFill>
                  <a:srgbClr val="002060"/>
                </a:solidFill>
                <a:latin typeface="Cambria" pitchFamily="18" charset="0"/>
                <a:ea typeface="Cambria" pitchFamily="18" charset="0"/>
                <a:cs typeface="Arial" pitchFamily="34" charset="0"/>
              </a:rPr>
              <a:t> je elementarna (atomska) struktura koja se dalje ne dekomponuje i koja ima svoju vrednost. Npr., u fakturi polja mogu biti: broj fakture, jedinična cena, količina i sl. </a:t>
            </a:r>
          </a:p>
        </p:txBody>
      </p:sp>
    </p:spTree>
    <p:extLst>
      <p:ext uri="{BB962C8B-B14F-4D97-AF65-F5344CB8AC3E}">
        <p14:creationId xmlns:p14="http://schemas.microsoft.com/office/powerpoint/2010/main" val="218190881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99592" y="1268760"/>
            <a:ext cx="6573416" cy="1143000"/>
          </a:xfrm>
        </p:spPr>
        <p:txBody>
          <a:bodyPr>
            <a:normAutofit/>
          </a:bodyPr>
          <a:lstStyle/>
          <a:p>
            <a:pPr algn="l"/>
            <a:r>
              <a:rPr lang="sr-Latn-RS" sz="4000" dirty="0">
                <a:solidFill>
                  <a:srgbClr val="002060"/>
                </a:solidFill>
                <a:latin typeface="Cambria" pitchFamily="18" charset="0"/>
                <a:ea typeface="Cambria" pitchFamily="18" charset="0"/>
              </a:rPr>
              <a:t>Rečnik podataka SSA</a:t>
            </a:r>
            <a:endParaRPr lang="en-US" sz="4000" dirty="0">
              <a:solidFill>
                <a:srgbClr val="002060"/>
              </a:solidFill>
              <a:latin typeface="Cambria" pitchFamily="18" charset="0"/>
              <a:ea typeface="Cambria" pitchFamily="18" charset="0"/>
            </a:endParaRPr>
          </a:p>
        </p:txBody>
      </p:sp>
      <p:sp>
        <p:nvSpPr>
          <p:cNvPr id="3" name="Content Placeholder 2"/>
          <p:cNvSpPr>
            <a:spLocks noGrp="1"/>
          </p:cNvSpPr>
          <p:nvPr>
            <p:ph sz="quarter" idx="1"/>
          </p:nvPr>
        </p:nvSpPr>
        <p:spPr>
          <a:xfrm>
            <a:off x="827584" y="2492896"/>
            <a:ext cx="7560840" cy="4032448"/>
          </a:xfrm>
        </p:spPr>
        <p:txBody>
          <a:bodyPr>
            <a:noAutofit/>
          </a:bodyPr>
          <a:lstStyle/>
          <a:p>
            <a:pPr>
              <a:spcBef>
                <a:spcPts val="0"/>
              </a:spcBef>
            </a:pPr>
            <a:r>
              <a:rPr lang="vi-VN" sz="2400" b="1" dirty="0">
                <a:solidFill>
                  <a:srgbClr val="002060"/>
                </a:solidFill>
                <a:latin typeface="Cambria" pitchFamily="18" charset="0"/>
                <a:ea typeface="Cambria" pitchFamily="18" charset="0"/>
                <a:cs typeface="Arial" pitchFamily="34" charset="0"/>
              </a:rPr>
              <a:t>Domen </a:t>
            </a:r>
            <a:r>
              <a:rPr lang="vi-VN" sz="2400" dirty="0">
                <a:solidFill>
                  <a:srgbClr val="002060"/>
                </a:solidFill>
                <a:latin typeface="Cambria" pitchFamily="18" charset="0"/>
                <a:ea typeface="Cambria" pitchFamily="18" charset="0"/>
                <a:cs typeface="Arial" pitchFamily="34" charset="0"/>
              </a:rPr>
              <a:t>je skup mogućih vrednosti iz koga polje dobija konkretnu vrednost. Domeni mogu biti: </a:t>
            </a:r>
          </a:p>
          <a:p>
            <a:pPr lvl="1">
              <a:spcBef>
                <a:spcPts val="0"/>
              </a:spcBef>
            </a:pPr>
            <a:r>
              <a:rPr lang="vi-VN" sz="2000" dirty="0">
                <a:solidFill>
                  <a:srgbClr val="002060"/>
                </a:solidFill>
                <a:latin typeface="Cambria" pitchFamily="18" charset="0"/>
                <a:ea typeface="Cambria" pitchFamily="18" charset="0"/>
                <a:cs typeface="Arial" pitchFamily="34" charset="0"/>
              </a:rPr>
              <a:t>predefinisani, odn. standardni programsko-jezički domeni (npr. INTEGER, CHARACTER, REAL,…) </a:t>
            </a:r>
          </a:p>
          <a:p>
            <a:pPr lvl="1">
              <a:spcBef>
                <a:spcPts val="0"/>
              </a:spcBef>
            </a:pPr>
            <a:r>
              <a:rPr lang="vi-VN" sz="2000" dirty="0">
                <a:solidFill>
                  <a:srgbClr val="002060"/>
                </a:solidFill>
                <a:latin typeface="Cambria" pitchFamily="18" charset="0"/>
                <a:ea typeface="Cambria" pitchFamily="18" charset="0"/>
                <a:cs typeface="Arial" pitchFamily="34" charset="0"/>
              </a:rPr>
              <a:t>semantički (definišu se posebno, preko svog imena, predefinisanog domena i event. ograničenja na mogući skup vrednosti predefinisanog domena, npr. </a:t>
            </a:r>
            <a:r>
              <a:rPr lang="vi-VN" sz="2000" b="1" dirty="0">
                <a:solidFill>
                  <a:srgbClr val="002060"/>
                </a:solidFill>
                <a:latin typeface="Cambria" pitchFamily="18" charset="0"/>
                <a:ea typeface="Cambria" pitchFamily="18" charset="0"/>
                <a:cs typeface="Arial" pitchFamily="34" charset="0"/>
              </a:rPr>
              <a:t>MESEC defined as INTEGER(2) between 1.12) </a:t>
            </a:r>
          </a:p>
          <a:p>
            <a:pPr marL="0" indent="0">
              <a:spcBef>
                <a:spcPts val="0"/>
              </a:spcBef>
              <a:buNone/>
            </a:pPr>
            <a:r>
              <a:rPr lang="vi-VN" sz="2400" dirty="0" smtClean="0">
                <a:solidFill>
                  <a:srgbClr val="002060"/>
                </a:solidFill>
                <a:latin typeface="Cambria" pitchFamily="18" charset="0"/>
                <a:ea typeface="Cambria" pitchFamily="18" charset="0"/>
                <a:cs typeface="Arial" pitchFamily="34" charset="0"/>
              </a:rPr>
              <a:t>Dva </a:t>
            </a:r>
            <a:r>
              <a:rPr lang="vi-VN" sz="2400" dirty="0">
                <a:solidFill>
                  <a:srgbClr val="002060"/>
                </a:solidFill>
                <a:latin typeface="Cambria" pitchFamily="18" charset="0"/>
                <a:ea typeface="Cambria" pitchFamily="18" charset="0"/>
                <a:cs typeface="Arial" pitchFamily="34" charset="0"/>
              </a:rPr>
              <a:t>polja su semantički slična samo ako su definisana nad istim domenom. Različita polja mogu se povezati nekim operatorom samo ako su definisana nad istim domenom i ako je operator definisan u tom domenu. </a:t>
            </a:r>
          </a:p>
        </p:txBody>
      </p:sp>
    </p:spTree>
    <p:extLst>
      <p:ext uri="{BB962C8B-B14F-4D97-AF65-F5344CB8AC3E}">
        <p14:creationId xmlns:p14="http://schemas.microsoft.com/office/powerpoint/2010/main" val="294039663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3608" y="1066726"/>
            <a:ext cx="7164288" cy="850106"/>
          </a:xfrm>
        </p:spPr>
        <p:txBody>
          <a:bodyPr>
            <a:normAutofit fontScale="90000"/>
          </a:bodyPr>
          <a:lstStyle/>
          <a:p>
            <a:pPr algn="l"/>
            <a:r>
              <a:rPr lang="en-US" dirty="0" err="1">
                <a:solidFill>
                  <a:srgbClr val="002060"/>
                </a:solidFill>
                <a:latin typeface="Cambria" pitchFamily="18" charset="0"/>
                <a:ea typeface="Cambria" pitchFamily="18" charset="0"/>
              </a:rPr>
              <a:t>Pravila</a:t>
            </a:r>
            <a:r>
              <a:rPr lang="en-US" dirty="0">
                <a:solidFill>
                  <a:srgbClr val="002060"/>
                </a:solidFill>
                <a:latin typeface="Cambria" pitchFamily="18" charset="0"/>
                <a:ea typeface="Cambria" pitchFamily="18" charset="0"/>
              </a:rPr>
              <a:t> </a:t>
            </a:r>
            <a:r>
              <a:rPr lang="en-US" dirty="0" err="1">
                <a:solidFill>
                  <a:srgbClr val="002060"/>
                </a:solidFill>
                <a:latin typeface="Cambria" pitchFamily="18" charset="0"/>
                <a:ea typeface="Cambria" pitchFamily="18" charset="0"/>
              </a:rPr>
              <a:t>dekompozicije</a:t>
            </a:r>
            <a:r>
              <a:rPr lang="en-US" dirty="0">
                <a:solidFill>
                  <a:srgbClr val="002060"/>
                </a:solidFill>
                <a:latin typeface="Cambria" pitchFamily="18" charset="0"/>
                <a:ea typeface="Cambria" pitchFamily="18" charset="0"/>
              </a:rPr>
              <a:t> </a:t>
            </a:r>
            <a:r>
              <a:rPr lang="en-US" dirty="0" err="1">
                <a:solidFill>
                  <a:srgbClr val="002060"/>
                </a:solidFill>
                <a:latin typeface="Cambria" pitchFamily="18" charset="0"/>
                <a:ea typeface="Cambria" pitchFamily="18" charset="0"/>
              </a:rPr>
              <a:t>sistema</a:t>
            </a:r>
            <a:r>
              <a:rPr lang="en-US" dirty="0">
                <a:solidFill>
                  <a:srgbClr val="002060"/>
                </a:solidFill>
                <a:latin typeface="Cambria" pitchFamily="18" charset="0"/>
                <a:ea typeface="Cambria" pitchFamily="18" charset="0"/>
              </a:rPr>
              <a:t> </a:t>
            </a:r>
          </a:p>
        </p:txBody>
      </p:sp>
      <p:sp>
        <p:nvSpPr>
          <p:cNvPr id="3" name="Content Placeholder 2"/>
          <p:cNvSpPr>
            <a:spLocks noGrp="1"/>
          </p:cNvSpPr>
          <p:nvPr>
            <p:ph idx="1"/>
          </p:nvPr>
        </p:nvSpPr>
        <p:spPr>
          <a:xfrm>
            <a:off x="1043608" y="2204864"/>
            <a:ext cx="7715200" cy="4525963"/>
          </a:xfrm>
        </p:spPr>
        <p:txBody>
          <a:bodyPr>
            <a:normAutofit lnSpcReduction="10000"/>
          </a:bodyPr>
          <a:lstStyle/>
          <a:p>
            <a:pPr>
              <a:spcBef>
                <a:spcPts val="1200"/>
              </a:spcBef>
            </a:pPr>
            <a:r>
              <a:rPr lang="vi-VN" sz="2400" dirty="0" smtClean="0">
                <a:solidFill>
                  <a:srgbClr val="002060"/>
                </a:solidFill>
                <a:latin typeface="Cambria" pitchFamily="18" charset="0"/>
                <a:ea typeface="Cambria" pitchFamily="18" charset="0"/>
                <a:cs typeface="Arial" pitchFamily="34" charset="0"/>
              </a:rPr>
              <a:t>Na </a:t>
            </a:r>
            <a:r>
              <a:rPr lang="vi-VN" sz="2400" dirty="0">
                <a:solidFill>
                  <a:srgbClr val="002060"/>
                </a:solidFill>
                <a:latin typeface="Cambria" pitchFamily="18" charset="0"/>
                <a:ea typeface="Cambria" pitchFamily="18" charset="0"/>
                <a:cs typeface="Arial" pitchFamily="34" charset="0"/>
              </a:rPr>
              <a:t>najvišem (nultom) nivou je </a:t>
            </a:r>
            <a:r>
              <a:rPr lang="vi-VN" sz="2400" b="1" dirty="0">
                <a:solidFill>
                  <a:srgbClr val="002060"/>
                </a:solidFill>
                <a:latin typeface="Cambria" pitchFamily="18" charset="0"/>
                <a:ea typeface="Cambria" pitchFamily="18" charset="0"/>
                <a:cs typeface="Arial" pitchFamily="34" charset="0"/>
              </a:rPr>
              <a:t>dijagram konteksta </a:t>
            </a:r>
            <a:r>
              <a:rPr lang="vi-VN" sz="2400" dirty="0">
                <a:solidFill>
                  <a:srgbClr val="002060"/>
                </a:solidFill>
                <a:latin typeface="Cambria" pitchFamily="18" charset="0"/>
                <a:ea typeface="Cambria" pitchFamily="18" charset="0"/>
                <a:cs typeface="Arial" pitchFamily="34" charset="0"/>
              </a:rPr>
              <a:t>koji sadrži jedan proces koji predstavlja ceo sistem, interfejse (objekte van sistema) i odgovarajuće tokove podataka između sistema i interfejsa (eksterne tokove podataka). </a:t>
            </a:r>
            <a:r>
              <a:rPr lang="en-US" sz="2400" dirty="0">
                <a:solidFill>
                  <a:srgbClr val="002060"/>
                </a:solidFill>
                <a:latin typeface="Cambria" pitchFamily="18" charset="0"/>
                <a:ea typeface="Cambria" pitchFamily="18" charset="0"/>
                <a:cs typeface="Arial" pitchFamily="34" charset="0"/>
              </a:rPr>
              <a:t>Na </a:t>
            </a:r>
            <a:r>
              <a:rPr lang="en-US" sz="2400" dirty="0" err="1">
                <a:solidFill>
                  <a:srgbClr val="002060"/>
                </a:solidFill>
                <a:latin typeface="Cambria" pitchFamily="18" charset="0"/>
                <a:ea typeface="Cambria" pitchFamily="18" charset="0"/>
                <a:cs typeface="Arial" pitchFamily="34" charset="0"/>
              </a:rPr>
              <a:t>prvom</a:t>
            </a:r>
            <a:r>
              <a:rPr lang="en-US" sz="2400" dirty="0">
                <a:solidFill>
                  <a:srgbClr val="002060"/>
                </a:solidFill>
                <a:latin typeface="Cambria" pitchFamily="18" charset="0"/>
                <a:ea typeface="Cambria" pitchFamily="18" charset="0"/>
                <a:cs typeface="Arial" pitchFamily="34" charset="0"/>
              </a:rPr>
              <a:t> </a:t>
            </a:r>
            <a:r>
              <a:rPr lang="en-US" sz="2400" dirty="0" err="1">
                <a:solidFill>
                  <a:srgbClr val="002060"/>
                </a:solidFill>
                <a:latin typeface="Cambria" pitchFamily="18" charset="0"/>
                <a:ea typeface="Cambria" pitchFamily="18" charset="0"/>
                <a:cs typeface="Arial" pitchFamily="34" charset="0"/>
              </a:rPr>
              <a:t>nivou</a:t>
            </a:r>
            <a:r>
              <a:rPr lang="en-US" sz="2400" dirty="0">
                <a:solidFill>
                  <a:srgbClr val="002060"/>
                </a:solidFill>
                <a:latin typeface="Cambria" pitchFamily="18" charset="0"/>
                <a:ea typeface="Cambria" pitchFamily="18" charset="0"/>
                <a:cs typeface="Arial" pitchFamily="34" charset="0"/>
              </a:rPr>
              <a:t> </a:t>
            </a:r>
            <a:r>
              <a:rPr lang="en-US" sz="2400" dirty="0" err="1">
                <a:solidFill>
                  <a:srgbClr val="002060"/>
                </a:solidFill>
                <a:latin typeface="Cambria" pitchFamily="18" charset="0"/>
                <a:ea typeface="Cambria" pitchFamily="18" charset="0"/>
                <a:cs typeface="Arial" pitchFamily="34" charset="0"/>
              </a:rPr>
              <a:t>dekompozicije</a:t>
            </a:r>
            <a:r>
              <a:rPr lang="en-US" sz="2400" dirty="0">
                <a:solidFill>
                  <a:srgbClr val="002060"/>
                </a:solidFill>
                <a:latin typeface="Cambria" pitchFamily="18" charset="0"/>
                <a:ea typeface="Cambria" pitchFamily="18" charset="0"/>
                <a:cs typeface="Arial" pitchFamily="34" charset="0"/>
              </a:rPr>
              <a:t> je </a:t>
            </a:r>
            <a:r>
              <a:rPr lang="en-US" sz="2400" b="1" dirty="0">
                <a:solidFill>
                  <a:srgbClr val="002060"/>
                </a:solidFill>
                <a:latin typeface="Cambria" pitchFamily="18" charset="0"/>
                <a:ea typeface="Cambria" pitchFamily="18" charset="0"/>
                <a:cs typeface="Arial" pitchFamily="34" charset="0"/>
              </a:rPr>
              <a:t>Root </a:t>
            </a:r>
            <a:r>
              <a:rPr lang="en-US" sz="2400" b="1" dirty="0" err="1">
                <a:solidFill>
                  <a:srgbClr val="002060"/>
                </a:solidFill>
                <a:latin typeface="Cambria" pitchFamily="18" charset="0"/>
                <a:ea typeface="Cambria" pitchFamily="18" charset="0"/>
                <a:cs typeface="Arial" pitchFamily="34" charset="0"/>
              </a:rPr>
              <a:t>dijagram</a:t>
            </a:r>
            <a:r>
              <a:rPr lang="en-US" sz="2400" b="1" dirty="0">
                <a:solidFill>
                  <a:srgbClr val="002060"/>
                </a:solidFill>
                <a:latin typeface="Cambria" pitchFamily="18" charset="0"/>
                <a:ea typeface="Cambria" pitchFamily="18" charset="0"/>
                <a:cs typeface="Arial" pitchFamily="34" charset="0"/>
              </a:rPr>
              <a:t> - </a:t>
            </a:r>
            <a:r>
              <a:rPr lang="en-US" sz="2400" b="1" dirty="0" err="1">
                <a:solidFill>
                  <a:srgbClr val="002060"/>
                </a:solidFill>
                <a:latin typeface="Cambria" pitchFamily="18" charset="0"/>
                <a:ea typeface="Cambria" pitchFamily="18" charset="0"/>
                <a:cs typeface="Arial" pitchFamily="34" charset="0"/>
              </a:rPr>
              <a:t>dijagram</a:t>
            </a:r>
            <a:r>
              <a:rPr lang="en-US" sz="2400" b="1" dirty="0">
                <a:solidFill>
                  <a:srgbClr val="002060"/>
                </a:solidFill>
                <a:latin typeface="Cambria" pitchFamily="18" charset="0"/>
                <a:ea typeface="Cambria" pitchFamily="18" charset="0"/>
                <a:cs typeface="Arial" pitchFamily="34" charset="0"/>
              </a:rPr>
              <a:t> </a:t>
            </a:r>
            <a:r>
              <a:rPr lang="en-US" sz="2400" b="1" dirty="0" err="1">
                <a:solidFill>
                  <a:srgbClr val="002060"/>
                </a:solidFill>
                <a:latin typeface="Cambria" pitchFamily="18" charset="0"/>
                <a:ea typeface="Cambria" pitchFamily="18" charset="0"/>
                <a:cs typeface="Arial" pitchFamily="34" charset="0"/>
              </a:rPr>
              <a:t>prvog</a:t>
            </a:r>
            <a:r>
              <a:rPr lang="en-US" sz="2400" b="1" dirty="0">
                <a:solidFill>
                  <a:srgbClr val="002060"/>
                </a:solidFill>
                <a:latin typeface="Cambria" pitchFamily="18" charset="0"/>
                <a:ea typeface="Cambria" pitchFamily="18" charset="0"/>
                <a:cs typeface="Arial" pitchFamily="34" charset="0"/>
              </a:rPr>
              <a:t> </a:t>
            </a:r>
            <a:r>
              <a:rPr lang="en-US" sz="2400" b="1" dirty="0" err="1">
                <a:solidFill>
                  <a:srgbClr val="002060"/>
                </a:solidFill>
                <a:latin typeface="Cambria" pitchFamily="18" charset="0"/>
                <a:ea typeface="Cambria" pitchFamily="18" charset="0"/>
                <a:cs typeface="Arial" pitchFamily="34" charset="0"/>
              </a:rPr>
              <a:t>nivoa</a:t>
            </a:r>
            <a:r>
              <a:rPr lang="en-US" sz="2400" b="1" dirty="0">
                <a:solidFill>
                  <a:srgbClr val="002060"/>
                </a:solidFill>
                <a:latin typeface="Cambria" pitchFamily="18" charset="0"/>
                <a:ea typeface="Cambria" pitchFamily="18" charset="0"/>
                <a:cs typeface="Arial" pitchFamily="34" charset="0"/>
              </a:rPr>
              <a:t> </a:t>
            </a:r>
            <a:r>
              <a:rPr lang="en-US" sz="2400" dirty="0">
                <a:solidFill>
                  <a:srgbClr val="002060"/>
                </a:solidFill>
                <a:latin typeface="Cambria" pitchFamily="18" charset="0"/>
                <a:ea typeface="Cambria" pitchFamily="18" charset="0"/>
                <a:cs typeface="Arial" pitchFamily="34" charset="0"/>
              </a:rPr>
              <a:t>(</a:t>
            </a:r>
            <a:r>
              <a:rPr lang="en-US" sz="2400" dirty="0" err="1">
                <a:solidFill>
                  <a:srgbClr val="002060"/>
                </a:solidFill>
                <a:latin typeface="Cambria" pitchFamily="18" charset="0"/>
                <a:ea typeface="Cambria" pitchFamily="18" charset="0"/>
                <a:cs typeface="Arial" pitchFamily="34" charset="0"/>
              </a:rPr>
              <a:t>dekompozicija</a:t>
            </a:r>
            <a:r>
              <a:rPr lang="en-US" sz="2400" dirty="0">
                <a:solidFill>
                  <a:srgbClr val="002060"/>
                </a:solidFill>
                <a:latin typeface="Cambria" pitchFamily="18" charset="0"/>
                <a:ea typeface="Cambria" pitchFamily="18" charset="0"/>
                <a:cs typeface="Arial" pitchFamily="34" charset="0"/>
              </a:rPr>
              <a:t> </a:t>
            </a:r>
            <a:r>
              <a:rPr lang="en-US" sz="2400" dirty="0" err="1">
                <a:solidFill>
                  <a:srgbClr val="002060"/>
                </a:solidFill>
                <a:latin typeface="Cambria" pitchFamily="18" charset="0"/>
                <a:ea typeface="Cambria" pitchFamily="18" charset="0"/>
                <a:cs typeface="Arial" pitchFamily="34" charset="0"/>
              </a:rPr>
              <a:t>dijagrama</a:t>
            </a:r>
            <a:r>
              <a:rPr lang="en-US" sz="2400" dirty="0">
                <a:solidFill>
                  <a:srgbClr val="002060"/>
                </a:solidFill>
                <a:latin typeface="Cambria" pitchFamily="18" charset="0"/>
                <a:ea typeface="Cambria" pitchFamily="18" charset="0"/>
                <a:cs typeface="Arial" pitchFamily="34" charset="0"/>
              </a:rPr>
              <a:t> </a:t>
            </a:r>
            <a:r>
              <a:rPr lang="en-US" sz="2400" dirty="0" err="1">
                <a:solidFill>
                  <a:srgbClr val="002060"/>
                </a:solidFill>
                <a:latin typeface="Cambria" pitchFamily="18" charset="0"/>
                <a:ea typeface="Cambria" pitchFamily="18" charset="0"/>
                <a:cs typeface="Arial" pitchFamily="34" charset="0"/>
              </a:rPr>
              <a:t>konteksta</a:t>
            </a:r>
            <a:r>
              <a:rPr lang="en-US" sz="2400" dirty="0">
                <a:solidFill>
                  <a:srgbClr val="002060"/>
                </a:solidFill>
                <a:latin typeface="Cambria" pitchFamily="18" charset="0"/>
                <a:ea typeface="Cambria" pitchFamily="18" charset="0"/>
                <a:cs typeface="Arial" pitchFamily="34" charset="0"/>
              </a:rPr>
              <a:t> </a:t>
            </a:r>
            <a:r>
              <a:rPr lang="en-US" sz="2400" dirty="0" err="1">
                <a:solidFill>
                  <a:srgbClr val="002060"/>
                </a:solidFill>
                <a:latin typeface="Cambria" pitchFamily="18" charset="0"/>
                <a:ea typeface="Cambria" pitchFamily="18" charset="0"/>
                <a:cs typeface="Arial" pitchFamily="34" charset="0"/>
              </a:rPr>
              <a:t>na</a:t>
            </a:r>
            <a:r>
              <a:rPr lang="en-US" sz="2400" dirty="0">
                <a:solidFill>
                  <a:srgbClr val="002060"/>
                </a:solidFill>
                <a:latin typeface="Cambria" pitchFamily="18" charset="0"/>
                <a:ea typeface="Cambria" pitchFamily="18" charset="0"/>
                <a:cs typeface="Arial" pitchFamily="34" charset="0"/>
              </a:rPr>
              <a:t> </a:t>
            </a:r>
            <a:r>
              <a:rPr lang="en-US" sz="2400" dirty="0" err="1">
                <a:solidFill>
                  <a:srgbClr val="002060"/>
                </a:solidFill>
                <a:latin typeface="Cambria" pitchFamily="18" charset="0"/>
                <a:ea typeface="Cambria" pitchFamily="18" charset="0"/>
                <a:cs typeface="Arial" pitchFamily="34" charset="0"/>
              </a:rPr>
              <a:t>osnovne</a:t>
            </a:r>
            <a:r>
              <a:rPr lang="en-US" sz="2400" dirty="0">
                <a:solidFill>
                  <a:srgbClr val="002060"/>
                </a:solidFill>
                <a:latin typeface="Cambria" pitchFamily="18" charset="0"/>
                <a:ea typeface="Cambria" pitchFamily="18" charset="0"/>
                <a:cs typeface="Arial" pitchFamily="34" charset="0"/>
              </a:rPr>
              <a:t> </a:t>
            </a:r>
            <a:r>
              <a:rPr lang="en-US" sz="2400" dirty="0" err="1">
                <a:solidFill>
                  <a:srgbClr val="002060"/>
                </a:solidFill>
                <a:latin typeface="Cambria" pitchFamily="18" charset="0"/>
                <a:ea typeface="Cambria" pitchFamily="18" charset="0"/>
                <a:cs typeface="Arial" pitchFamily="34" charset="0"/>
              </a:rPr>
              <a:t>procese</a:t>
            </a:r>
            <a:r>
              <a:rPr lang="en-US" sz="2400" dirty="0">
                <a:solidFill>
                  <a:srgbClr val="002060"/>
                </a:solidFill>
                <a:latin typeface="Cambria" pitchFamily="18" charset="0"/>
                <a:ea typeface="Cambria" pitchFamily="18" charset="0"/>
                <a:cs typeface="Arial" pitchFamily="34" charset="0"/>
              </a:rPr>
              <a:t>, </a:t>
            </a:r>
            <a:r>
              <a:rPr lang="en-US" sz="2400" dirty="0" err="1">
                <a:solidFill>
                  <a:srgbClr val="002060"/>
                </a:solidFill>
                <a:latin typeface="Cambria" pitchFamily="18" charset="0"/>
                <a:ea typeface="Cambria" pitchFamily="18" charset="0"/>
                <a:cs typeface="Arial" pitchFamily="34" charset="0"/>
              </a:rPr>
              <a:t>numerisane</a:t>
            </a:r>
            <a:r>
              <a:rPr lang="en-US" sz="2400" dirty="0">
                <a:solidFill>
                  <a:srgbClr val="002060"/>
                </a:solidFill>
                <a:latin typeface="Cambria" pitchFamily="18" charset="0"/>
                <a:ea typeface="Cambria" pitchFamily="18" charset="0"/>
                <a:cs typeface="Arial" pitchFamily="34" charset="0"/>
              </a:rPr>
              <a:t> </a:t>
            </a:r>
            <a:r>
              <a:rPr lang="en-US" sz="2400" dirty="0" err="1">
                <a:solidFill>
                  <a:srgbClr val="002060"/>
                </a:solidFill>
                <a:latin typeface="Cambria" pitchFamily="18" charset="0"/>
                <a:ea typeface="Cambria" pitchFamily="18" charset="0"/>
                <a:cs typeface="Arial" pitchFamily="34" charset="0"/>
              </a:rPr>
              <a:t>sa</a:t>
            </a:r>
            <a:r>
              <a:rPr lang="en-US" sz="2400" dirty="0">
                <a:solidFill>
                  <a:srgbClr val="002060"/>
                </a:solidFill>
                <a:latin typeface="Cambria" pitchFamily="18" charset="0"/>
                <a:ea typeface="Cambria" pitchFamily="18" charset="0"/>
                <a:cs typeface="Arial" pitchFamily="34" charset="0"/>
              </a:rPr>
              <a:t> "1", </a:t>
            </a:r>
            <a:r>
              <a:rPr lang="en-US" sz="2400" dirty="0" smtClean="0">
                <a:solidFill>
                  <a:srgbClr val="002060"/>
                </a:solidFill>
                <a:latin typeface="Cambria" pitchFamily="18" charset="0"/>
                <a:ea typeface="Cambria" pitchFamily="18" charset="0"/>
                <a:cs typeface="Arial" pitchFamily="34" charset="0"/>
              </a:rPr>
              <a:t>“2</a:t>
            </a:r>
            <a:r>
              <a:rPr lang="en-US" sz="2400" dirty="0">
                <a:solidFill>
                  <a:srgbClr val="002060"/>
                </a:solidFill>
                <a:latin typeface="Cambria" pitchFamily="18" charset="0"/>
                <a:ea typeface="Cambria" pitchFamily="18" charset="0"/>
                <a:cs typeface="Arial" pitchFamily="34" charset="0"/>
              </a:rPr>
              <a:t>",…). </a:t>
            </a:r>
          </a:p>
          <a:p>
            <a:pPr>
              <a:spcBef>
                <a:spcPts val="1200"/>
              </a:spcBef>
            </a:pPr>
            <a:r>
              <a:rPr lang="en-US" sz="2400" dirty="0" err="1">
                <a:solidFill>
                  <a:srgbClr val="002060"/>
                </a:solidFill>
                <a:latin typeface="Cambria" pitchFamily="18" charset="0"/>
                <a:ea typeface="Cambria" pitchFamily="18" charset="0"/>
                <a:cs typeface="Arial" pitchFamily="34" charset="0"/>
              </a:rPr>
              <a:t>Procesi</a:t>
            </a:r>
            <a:r>
              <a:rPr lang="en-US" sz="2400" dirty="0">
                <a:solidFill>
                  <a:srgbClr val="002060"/>
                </a:solidFill>
                <a:latin typeface="Cambria" pitchFamily="18" charset="0"/>
                <a:ea typeface="Cambria" pitchFamily="18" charset="0"/>
                <a:cs typeface="Arial" pitchFamily="34" charset="0"/>
              </a:rPr>
              <a:t> </a:t>
            </a:r>
            <a:r>
              <a:rPr lang="en-US" sz="2400" dirty="0" err="1">
                <a:solidFill>
                  <a:srgbClr val="002060"/>
                </a:solidFill>
                <a:latin typeface="Cambria" pitchFamily="18" charset="0"/>
                <a:ea typeface="Cambria" pitchFamily="18" charset="0"/>
                <a:cs typeface="Arial" pitchFamily="34" charset="0"/>
              </a:rPr>
              <a:t>koji</a:t>
            </a:r>
            <a:r>
              <a:rPr lang="en-US" sz="2400" dirty="0">
                <a:solidFill>
                  <a:srgbClr val="002060"/>
                </a:solidFill>
                <a:latin typeface="Cambria" pitchFamily="18" charset="0"/>
                <a:ea typeface="Cambria" pitchFamily="18" charset="0"/>
                <a:cs typeface="Arial" pitchFamily="34" charset="0"/>
              </a:rPr>
              <a:t> se </a:t>
            </a:r>
            <a:r>
              <a:rPr lang="en-US" sz="2400" dirty="0" err="1">
                <a:solidFill>
                  <a:srgbClr val="002060"/>
                </a:solidFill>
                <a:latin typeface="Cambria" pitchFamily="18" charset="0"/>
                <a:ea typeface="Cambria" pitchFamily="18" charset="0"/>
                <a:cs typeface="Arial" pitchFamily="34" charset="0"/>
              </a:rPr>
              <a:t>dalje</a:t>
            </a:r>
            <a:r>
              <a:rPr lang="en-US" sz="2400" dirty="0">
                <a:solidFill>
                  <a:srgbClr val="002060"/>
                </a:solidFill>
                <a:latin typeface="Cambria" pitchFamily="18" charset="0"/>
                <a:ea typeface="Cambria" pitchFamily="18" charset="0"/>
                <a:cs typeface="Arial" pitchFamily="34" charset="0"/>
              </a:rPr>
              <a:t> ne </a:t>
            </a:r>
            <a:r>
              <a:rPr lang="en-US" sz="2400" dirty="0" err="1">
                <a:solidFill>
                  <a:srgbClr val="002060"/>
                </a:solidFill>
                <a:latin typeface="Cambria" pitchFamily="18" charset="0"/>
                <a:ea typeface="Cambria" pitchFamily="18" charset="0"/>
                <a:cs typeface="Arial" pitchFamily="34" charset="0"/>
              </a:rPr>
              <a:t>dekomponuju</a:t>
            </a:r>
            <a:r>
              <a:rPr lang="en-US" sz="2400" dirty="0">
                <a:solidFill>
                  <a:srgbClr val="002060"/>
                </a:solidFill>
                <a:latin typeface="Cambria" pitchFamily="18" charset="0"/>
                <a:ea typeface="Cambria" pitchFamily="18" charset="0"/>
                <a:cs typeface="Arial" pitchFamily="34" charset="0"/>
              </a:rPr>
              <a:t> </a:t>
            </a:r>
            <a:r>
              <a:rPr lang="en-US" sz="2400" dirty="0" err="1">
                <a:solidFill>
                  <a:srgbClr val="002060"/>
                </a:solidFill>
                <a:latin typeface="Cambria" pitchFamily="18" charset="0"/>
                <a:ea typeface="Cambria" pitchFamily="18" charset="0"/>
                <a:cs typeface="Arial" pitchFamily="34" charset="0"/>
              </a:rPr>
              <a:t>su</a:t>
            </a:r>
            <a:r>
              <a:rPr lang="en-US" sz="2400" dirty="0">
                <a:solidFill>
                  <a:srgbClr val="002060"/>
                </a:solidFill>
                <a:latin typeface="Cambria" pitchFamily="18" charset="0"/>
                <a:ea typeface="Cambria" pitchFamily="18" charset="0"/>
                <a:cs typeface="Arial" pitchFamily="34" charset="0"/>
              </a:rPr>
              <a:t> </a:t>
            </a:r>
            <a:r>
              <a:rPr lang="en-US" sz="2400" b="1" dirty="0" err="1">
                <a:solidFill>
                  <a:srgbClr val="002060"/>
                </a:solidFill>
                <a:latin typeface="Cambria" pitchFamily="18" charset="0"/>
                <a:ea typeface="Cambria" pitchFamily="18" charset="0"/>
                <a:cs typeface="Arial" pitchFamily="34" charset="0"/>
              </a:rPr>
              <a:t>elementarni</a:t>
            </a:r>
            <a:r>
              <a:rPr lang="en-US" sz="2400" b="1" dirty="0">
                <a:solidFill>
                  <a:srgbClr val="002060"/>
                </a:solidFill>
                <a:latin typeface="Cambria" pitchFamily="18" charset="0"/>
                <a:ea typeface="Cambria" pitchFamily="18" charset="0"/>
                <a:cs typeface="Arial" pitchFamily="34" charset="0"/>
              </a:rPr>
              <a:t> </a:t>
            </a:r>
            <a:r>
              <a:rPr lang="en-US" sz="2400" dirty="0" err="1" smtClean="0">
                <a:solidFill>
                  <a:srgbClr val="002060"/>
                </a:solidFill>
                <a:latin typeface="Cambria" pitchFamily="18" charset="0"/>
                <a:ea typeface="Cambria" pitchFamily="18" charset="0"/>
                <a:cs typeface="Arial" pitchFamily="34" charset="0"/>
              </a:rPr>
              <a:t>odn</a:t>
            </a:r>
            <a:r>
              <a:rPr lang="sr-Latn-RS" sz="2400" dirty="0" smtClean="0">
                <a:solidFill>
                  <a:srgbClr val="002060"/>
                </a:solidFill>
                <a:latin typeface="Cambria" pitchFamily="18" charset="0"/>
                <a:ea typeface="Cambria" pitchFamily="18" charset="0"/>
                <a:cs typeface="Arial" pitchFamily="34" charset="0"/>
              </a:rPr>
              <a:t>osno</a:t>
            </a:r>
            <a:r>
              <a:rPr lang="en-US" sz="2400" dirty="0" smtClean="0">
                <a:solidFill>
                  <a:srgbClr val="002060"/>
                </a:solidFill>
                <a:latin typeface="Cambria" pitchFamily="18" charset="0"/>
                <a:ea typeface="Cambria" pitchFamily="18" charset="0"/>
                <a:cs typeface="Arial" pitchFamily="34" charset="0"/>
              </a:rPr>
              <a:t> </a:t>
            </a:r>
            <a:r>
              <a:rPr lang="en-US" sz="2400" b="1" dirty="0" err="1">
                <a:solidFill>
                  <a:srgbClr val="002060"/>
                </a:solidFill>
                <a:latin typeface="Cambria" pitchFamily="18" charset="0"/>
                <a:ea typeface="Cambria" pitchFamily="18" charset="0"/>
                <a:cs typeface="Arial" pitchFamily="34" charset="0"/>
              </a:rPr>
              <a:t>primitivni</a:t>
            </a:r>
            <a:r>
              <a:rPr lang="en-US" sz="2400" b="1" dirty="0">
                <a:solidFill>
                  <a:srgbClr val="002060"/>
                </a:solidFill>
                <a:latin typeface="Cambria" pitchFamily="18" charset="0"/>
                <a:ea typeface="Cambria" pitchFamily="18" charset="0"/>
                <a:cs typeface="Arial" pitchFamily="34" charset="0"/>
              </a:rPr>
              <a:t> </a:t>
            </a:r>
            <a:r>
              <a:rPr lang="en-US" sz="2400" b="1" dirty="0" err="1">
                <a:solidFill>
                  <a:srgbClr val="002060"/>
                </a:solidFill>
                <a:latin typeface="Cambria" pitchFamily="18" charset="0"/>
                <a:ea typeface="Cambria" pitchFamily="18" charset="0"/>
                <a:cs typeface="Arial" pitchFamily="34" charset="0"/>
              </a:rPr>
              <a:t>procesi</a:t>
            </a:r>
            <a:r>
              <a:rPr lang="en-US" sz="2400" dirty="0">
                <a:solidFill>
                  <a:srgbClr val="002060"/>
                </a:solidFill>
                <a:latin typeface="Cambria" pitchFamily="18" charset="0"/>
                <a:ea typeface="Cambria" pitchFamily="18" charset="0"/>
                <a:cs typeface="Arial" pitchFamily="34" charset="0"/>
              </a:rPr>
              <a:t>. </a:t>
            </a:r>
            <a:r>
              <a:rPr lang="en-US" sz="2400" dirty="0" err="1">
                <a:solidFill>
                  <a:srgbClr val="002060"/>
                </a:solidFill>
                <a:latin typeface="Cambria" pitchFamily="18" charset="0"/>
                <a:ea typeface="Cambria" pitchFamily="18" charset="0"/>
                <a:cs typeface="Arial" pitchFamily="34" charset="0"/>
              </a:rPr>
              <a:t>Za</a:t>
            </a:r>
            <a:r>
              <a:rPr lang="en-US" sz="2400" dirty="0">
                <a:solidFill>
                  <a:srgbClr val="002060"/>
                </a:solidFill>
                <a:latin typeface="Cambria" pitchFamily="18" charset="0"/>
                <a:ea typeface="Cambria" pitchFamily="18" charset="0"/>
                <a:cs typeface="Arial" pitchFamily="34" charset="0"/>
              </a:rPr>
              <a:t> </a:t>
            </a:r>
            <a:r>
              <a:rPr lang="en-US" sz="2400" dirty="0" err="1">
                <a:solidFill>
                  <a:srgbClr val="002060"/>
                </a:solidFill>
                <a:latin typeface="Cambria" pitchFamily="18" charset="0"/>
                <a:ea typeface="Cambria" pitchFamily="18" charset="0"/>
                <a:cs typeface="Arial" pitchFamily="34" charset="0"/>
              </a:rPr>
              <a:t>njih</a:t>
            </a:r>
            <a:r>
              <a:rPr lang="en-US" sz="2400" dirty="0">
                <a:solidFill>
                  <a:srgbClr val="002060"/>
                </a:solidFill>
                <a:latin typeface="Cambria" pitchFamily="18" charset="0"/>
                <a:ea typeface="Cambria" pitchFamily="18" charset="0"/>
                <a:cs typeface="Arial" pitchFamily="34" charset="0"/>
              </a:rPr>
              <a:t> se </a:t>
            </a:r>
            <a:r>
              <a:rPr lang="en-US" sz="2400" dirty="0" err="1">
                <a:solidFill>
                  <a:srgbClr val="002060"/>
                </a:solidFill>
                <a:latin typeface="Cambria" pitchFamily="18" charset="0"/>
                <a:ea typeface="Cambria" pitchFamily="18" charset="0"/>
                <a:cs typeface="Arial" pitchFamily="34" charset="0"/>
              </a:rPr>
              <a:t>daje</a:t>
            </a:r>
            <a:r>
              <a:rPr lang="en-US" sz="2400" dirty="0">
                <a:solidFill>
                  <a:srgbClr val="002060"/>
                </a:solidFill>
                <a:latin typeface="Cambria" pitchFamily="18" charset="0"/>
                <a:ea typeface="Cambria" pitchFamily="18" charset="0"/>
                <a:cs typeface="Arial" pitchFamily="34" charset="0"/>
              </a:rPr>
              <a:t> </a:t>
            </a:r>
            <a:r>
              <a:rPr lang="en-US" sz="2400" dirty="0" err="1">
                <a:solidFill>
                  <a:srgbClr val="002060"/>
                </a:solidFill>
                <a:latin typeface="Cambria" pitchFamily="18" charset="0"/>
                <a:ea typeface="Cambria" pitchFamily="18" charset="0"/>
                <a:cs typeface="Arial" pitchFamily="34" charset="0"/>
              </a:rPr>
              <a:t>opis</a:t>
            </a:r>
            <a:r>
              <a:rPr lang="en-US" sz="2400" dirty="0">
                <a:solidFill>
                  <a:srgbClr val="002060"/>
                </a:solidFill>
                <a:latin typeface="Cambria" pitchFamily="18" charset="0"/>
                <a:ea typeface="Cambria" pitchFamily="18" charset="0"/>
                <a:cs typeface="Arial" pitchFamily="34" charset="0"/>
              </a:rPr>
              <a:t> - </a:t>
            </a:r>
            <a:r>
              <a:rPr lang="en-US" sz="2400" dirty="0" err="1">
                <a:solidFill>
                  <a:srgbClr val="002060"/>
                </a:solidFill>
                <a:latin typeface="Cambria" pitchFamily="18" charset="0"/>
                <a:ea typeface="Cambria" pitchFamily="18" charset="0"/>
                <a:cs typeface="Arial" pitchFamily="34" charset="0"/>
              </a:rPr>
              <a:t>specifikacija</a:t>
            </a:r>
            <a:r>
              <a:rPr lang="en-US" sz="2400" dirty="0">
                <a:solidFill>
                  <a:srgbClr val="002060"/>
                </a:solidFill>
                <a:latin typeface="Cambria" pitchFamily="18" charset="0"/>
                <a:ea typeface="Cambria" pitchFamily="18" charset="0"/>
                <a:cs typeface="Arial" pitchFamily="34" charset="0"/>
              </a:rPr>
              <a:t> </a:t>
            </a:r>
            <a:r>
              <a:rPr lang="en-US" sz="2400" dirty="0" err="1">
                <a:solidFill>
                  <a:srgbClr val="002060"/>
                </a:solidFill>
                <a:latin typeface="Cambria" pitchFamily="18" charset="0"/>
                <a:ea typeface="Cambria" pitchFamily="18" charset="0"/>
                <a:cs typeface="Arial" pitchFamily="34" charset="0"/>
              </a:rPr>
              <a:t>logike</a:t>
            </a:r>
            <a:r>
              <a:rPr lang="en-US" sz="2400" dirty="0">
                <a:solidFill>
                  <a:srgbClr val="002060"/>
                </a:solidFill>
                <a:latin typeface="Cambria" pitchFamily="18" charset="0"/>
                <a:ea typeface="Cambria" pitchFamily="18" charset="0"/>
                <a:cs typeface="Arial" pitchFamily="34" charset="0"/>
              </a:rPr>
              <a:t> </a:t>
            </a:r>
            <a:r>
              <a:rPr lang="en-US" sz="2400" dirty="0" err="1">
                <a:solidFill>
                  <a:srgbClr val="002060"/>
                </a:solidFill>
                <a:latin typeface="Cambria" pitchFamily="18" charset="0"/>
                <a:ea typeface="Cambria" pitchFamily="18" charset="0"/>
                <a:cs typeface="Arial" pitchFamily="34" charset="0"/>
              </a:rPr>
              <a:t>njihovog</a:t>
            </a:r>
            <a:r>
              <a:rPr lang="en-US" sz="2400" dirty="0">
                <a:solidFill>
                  <a:srgbClr val="002060"/>
                </a:solidFill>
                <a:latin typeface="Cambria" pitchFamily="18" charset="0"/>
                <a:ea typeface="Cambria" pitchFamily="18" charset="0"/>
                <a:cs typeface="Arial" pitchFamily="34" charset="0"/>
              </a:rPr>
              <a:t> </a:t>
            </a:r>
            <a:r>
              <a:rPr lang="en-US" sz="2400" dirty="0" err="1">
                <a:solidFill>
                  <a:srgbClr val="002060"/>
                </a:solidFill>
                <a:latin typeface="Cambria" pitchFamily="18" charset="0"/>
                <a:ea typeface="Cambria" pitchFamily="18" charset="0"/>
                <a:cs typeface="Arial" pitchFamily="34" charset="0"/>
              </a:rPr>
              <a:t>odvijanja</a:t>
            </a:r>
            <a:r>
              <a:rPr lang="en-US" sz="2400" dirty="0">
                <a:solidFill>
                  <a:srgbClr val="002060"/>
                </a:solidFill>
                <a:latin typeface="Cambria" pitchFamily="18" charset="0"/>
                <a:ea typeface="Cambria" pitchFamily="18" charset="0"/>
                <a:cs typeface="Arial" pitchFamily="34" charset="0"/>
              </a:rPr>
              <a:t>, </a:t>
            </a:r>
            <a:r>
              <a:rPr lang="en-US" sz="2400" dirty="0" err="1">
                <a:solidFill>
                  <a:srgbClr val="002060"/>
                </a:solidFill>
                <a:latin typeface="Cambria" pitchFamily="18" charset="0"/>
                <a:ea typeface="Cambria" pitchFamily="18" charset="0"/>
                <a:cs typeface="Arial" pitchFamily="34" charset="0"/>
              </a:rPr>
              <a:t>odnosno</a:t>
            </a:r>
            <a:r>
              <a:rPr lang="en-US" sz="2400" dirty="0">
                <a:solidFill>
                  <a:srgbClr val="002060"/>
                </a:solidFill>
                <a:latin typeface="Cambria" pitchFamily="18" charset="0"/>
                <a:ea typeface="Cambria" pitchFamily="18" charset="0"/>
                <a:cs typeface="Arial" pitchFamily="34" charset="0"/>
              </a:rPr>
              <a:t> mini-</a:t>
            </a:r>
            <a:r>
              <a:rPr lang="en-US" sz="2400" dirty="0" err="1">
                <a:solidFill>
                  <a:srgbClr val="002060"/>
                </a:solidFill>
                <a:latin typeface="Cambria" pitchFamily="18" charset="0"/>
                <a:ea typeface="Cambria" pitchFamily="18" charset="0"/>
                <a:cs typeface="Arial" pitchFamily="34" charset="0"/>
              </a:rPr>
              <a:t>specifikacija</a:t>
            </a:r>
            <a:r>
              <a:rPr lang="en-US" sz="2400" dirty="0">
                <a:solidFill>
                  <a:srgbClr val="002060"/>
                </a:solidFill>
                <a:latin typeface="Cambria" pitchFamily="18" charset="0"/>
                <a:ea typeface="Cambria" pitchFamily="18" charset="0"/>
                <a:cs typeface="Arial" pitchFamily="34" charset="0"/>
              </a:rPr>
              <a:t> </a:t>
            </a:r>
            <a:r>
              <a:rPr lang="en-US" sz="2400" dirty="0" err="1">
                <a:solidFill>
                  <a:srgbClr val="002060"/>
                </a:solidFill>
                <a:latin typeface="Cambria" pitchFamily="18" charset="0"/>
                <a:ea typeface="Cambria" pitchFamily="18" charset="0"/>
                <a:cs typeface="Arial" pitchFamily="34" charset="0"/>
              </a:rPr>
              <a:t>sistema</a:t>
            </a:r>
            <a:r>
              <a:rPr lang="en-US" sz="2400" dirty="0">
                <a:solidFill>
                  <a:srgbClr val="002060"/>
                </a:solidFill>
                <a:latin typeface="Cambria" pitchFamily="18" charset="0"/>
                <a:ea typeface="Cambria" pitchFamily="18" charset="0"/>
                <a:cs typeface="Arial" pitchFamily="34" charset="0"/>
              </a:rPr>
              <a:t>. </a:t>
            </a:r>
            <a:endParaRPr lang="vi-VN" sz="2400" dirty="0">
              <a:solidFill>
                <a:srgbClr val="002060"/>
              </a:solidFill>
              <a:latin typeface="Cambria" pitchFamily="18" charset="0"/>
              <a:ea typeface="Cambria" pitchFamily="18" charset="0"/>
              <a:cs typeface="Arial" pitchFamily="34" charset="0"/>
            </a:endParaRPr>
          </a:p>
        </p:txBody>
      </p:sp>
    </p:spTree>
    <p:extLst>
      <p:ext uri="{BB962C8B-B14F-4D97-AF65-F5344CB8AC3E}">
        <p14:creationId xmlns:p14="http://schemas.microsoft.com/office/powerpoint/2010/main" val="144913417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827584" y="2060848"/>
            <a:ext cx="7992888" cy="4568552"/>
          </a:xfrm>
        </p:spPr>
        <p:txBody>
          <a:bodyPr>
            <a:noAutofit/>
          </a:bodyPr>
          <a:lstStyle/>
          <a:p>
            <a:pPr>
              <a:spcBef>
                <a:spcPts val="0"/>
              </a:spcBef>
            </a:pPr>
            <a:r>
              <a:rPr lang="en-US" sz="2400" dirty="0" smtClean="0">
                <a:solidFill>
                  <a:srgbClr val="002060"/>
                </a:solidFill>
                <a:latin typeface="Cambria" pitchFamily="18" charset="0"/>
                <a:ea typeface="Cambria" pitchFamily="18" charset="0"/>
                <a:cs typeface="Arial" pitchFamily="34" charset="0"/>
              </a:rPr>
              <a:t>Pored </a:t>
            </a:r>
            <a:r>
              <a:rPr lang="en-US" sz="2400" dirty="0" err="1">
                <a:solidFill>
                  <a:srgbClr val="002060"/>
                </a:solidFill>
                <a:latin typeface="Cambria" pitchFamily="18" charset="0"/>
                <a:ea typeface="Cambria" pitchFamily="18" charset="0"/>
                <a:cs typeface="Arial" pitchFamily="34" charset="0"/>
              </a:rPr>
              <a:t>procesa</a:t>
            </a:r>
            <a:r>
              <a:rPr lang="en-US" sz="2400" dirty="0">
                <a:solidFill>
                  <a:srgbClr val="002060"/>
                </a:solidFill>
                <a:latin typeface="Cambria" pitchFamily="18" charset="0"/>
                <a:ea typeface="Cambria" pitchFamily="18" charset="0"/>
                <a:cs typeface="Arial" pitchFamily="34" charset="0"/>
              </a:rPr>
              <a:t>, </a:t>
            </a:r>
            <a:r>
              <a:rPr lang="en-US" sz="2400" dirty="0" err="1">
                <a:solidFill>
                  <a:srgbClr val="002060"/>
                </a:solidFill>
                <a:latin typeface="Cambria" pitchFamily="18" charset="0"/>
                <a:ea typeface="Cambria" pitchFamily="18" charset="0"/>
                <a:cs typeface="Arial" pitchFamily="34" charset="0"/>
              </a:rPr>
              <a:t>mogu</a:t>
            </a:r>
            <a:r>
              <a:rPr lang="en-US" sz="2400" dirty="0">
                <a:solidFill>
                  <a:srgbClr val="002060"/>
                </a:solidFill>
                <a:latin typeface="Cambria" pitchFamily="18" charset="0"/>
                <a:ea typeface="Cambria" pitchFamily="18" charset="0"/>
                <a:cs typeface="Arial" pitchFamily="34" charset="0"/>
              </a:rPr>
              <a:t> se </a:t>
            </a:r>
            <a:r>
              <a:rPr lang="en-US" sz="2400" dirty="0" err="1">
                <a:solidFill>
                  <a:srgbClr val="002060"/>
                </a:solidFill>
                <a:latin typeface="Cambria" pitchFamily="18" charset="0"/>
                <a:ea typeface="Cambria" pitchFamily="18" charset="0"/>
                <a:cs typeface="Arial" pitchFamily="34" charset="0"/>
              </a:rPr>
              <a:t>dekomponovati</a:t>
            </a:r>
            <a:r>
              <a:rPr lang="en-US" sz="2400" dirty="0">
                <a:solidFill>
                  <a:srgbClr val="002060"/>
                </a:solidFill>
                <a:latin typeface="Cambria" pitchFamily="18" charset="0"/>
                <a:ea typeface="Cambria" pitchFamily="18" charset="0"/>
                <a:cs typeface="Arial" pitchFamily="34" charset="0"/>
              </a:rPr>
              <a:t> i </a:t>
            </a:r>
            <a:r>
              <a:rPr lang="en-US" sz="2400" b="1" dirty="0" err="1">
                <a:solidFill>
                  <a:srgbClr val="002060"/>
                </a:solidFill>
                <a:latin typeface="Cambria" pitchFamily="18" charset="0"/>
                <a:ea typeface="Cambria" pitchFamily="18" charset="0"/>
                <a:cs typeface="Arial" pitchFamily="34" charset="0"/>
              </a:rPr>
              <a:t>tokovi</a:t>
            </a:r>
            <a:r>
              <a:rPr lang="en-US" sz="2400" b="1" dirty="0">
                <a:solidFill>
                  <a:srgbClr val="002060"/>
                </a:solidFill>
                <a:latin typeface="Cambria" pitchFamily="18" charset="0"/>
                <a:ea typeface="Cambria" pitchFamily="18" charset="0"/>
                <a:cs typeface="Arial" pitchFamily="34" charset="0"/>
              </a:rPr>
              <a:t> i </a:t>
            </a:r>
            <a:r>
              <a:rPr lang="en-US" sz="2400" b="1" dirty="0" err="1">
                <a:solidFill>
                  <a:srgbClr val="002060"/>
                </a:solidFill>
                <a:latin typeface="Cambria" pitchFamily="18" charset="0"/>
                <a:ea typeface="Cambria" pitchFamily="18" charset="0"/>
                <a:cs typeface="Arial" pitchFamily="34" charset="0"/>
              </a:rPr>
              <a:t>skladišta</a:t>
            </a:r>
            <a:r>
              <a:rPr lang="en-US" sz="2400" b="1" dirty="0">
                <a:solidFill>
                  <a:srgbClr val="002060"/>
                </a:solidFill>
                <a:latin typeface="Cambria" pitchFamily="18" charset="0"/>
                <a:ea typeface="Cambria" pitchFamily="18" charset="0"/>
                <a:cs typeface="Arial" pitchFamily="34" charset="0"/>
              </a:rPr>
              <a:t> </a:t>
            </a:r>
            <a:r>
              <a:rPr lang="en-US" sz="2400" b="1" dirty="0" err="1">
                <a:solidFill>
                  <a:srgbClr val="002060"/>
                </a:solidFill>
                <a:latin typeface="Cambria" pitchFamily="18" charset="0"/>
                <a:ea typeface="Cambria" pitchFamily="18" charset="0"/>
                <a:cs typeface="Arial" pitchFamily="34" charset="0"/>
              </a:rPr>
              <a:t>podataka</a:t>
            </a:r>
            <a:r>
              <a:rPr lang="en-US" sz="2400" dirty="0">
                <a:solidFill>
                  <a:srgbClr val="002060"/>
                </a:solidFill>
                <a:latin typeface="Cambria" pitchFamily="18" charset="0"/>
                <a:ea typeface="Cambria" pitchFamily="18" charset="0"/>
                <a:cs typeface="Arial" pitchFamily="34" charset="0"/>
              </a:rPr>
              <a:t>. </a:t>
            </a:r>
          </a:p>
          <a:p>
            <a:pPr>
              <a:spcBef>
                <a:spcPts val="0"/>
              </a:spcBef>
            </a:pPr>
            <a:r>
              <a:rPr lang="en-US" sz="2400" b="1" dirty="0" err="1" smtClean="0">
                <a:solidFill>
                  <a:srgbClr val="002060"/>
                </a:solidFill>
                <a:latin typeface="Cambria" pitchFamily="18" charset="0"/>
                <a:ea typeface="Cambria" pitchFamily="18" charset="0"/>
                <a:cs typeface="Arial" pitchFamily="34" charset="0"/>
              </a:rPr>
              <a:t>Pravilo</a:t>
            </a:r>
            <a:r>
              <a:rPr lang="en-US" sz="2400" b="1" dirty="0" smtClean="0">
                <a:solidFill>
                  <a:srgbClr val="002060"/>
                </a:solidFill>
                <a:latin typeface="Cambria" pitchFamily="18" charset="0"/>
                <a:ea typeface="Cambria" pitchFamily="18" charset="0"/>
                <a:cs typeface="Arial" pitchFamily="34" charset="0"/>
              </a:rPr>
              <a:t> </a:t>
            </a:r>
            <a:r>
              <a:rPr lang="en-US" sz="2400" b="1" dirty="0" err="1">
                <a:solidFill>
                  <a:srgbClr val="002060"/>
                </a:solidFill>
                <a:latin typeface="Cambria" pitchFamily="18" charset="0"/>
                <a:ea typeface="Cambria" pitchFamily="18" charset="0"/>
                <a:cs typeface="Arial" pitchFamily="34" charset="0"/>
              </a:rPr>
              <a:t>balansa</a:t>
            </a:r>
            <a:r>
              <a:rPr lang="en-US" sz="2400" b="1" dirty="0">
                <a:solidFill>
                  <a:srgbClr val="002060"/>
                </a:solidFill>
                <a:latin typeface="Cambria" pitchFamily="18" charset="0"/>
                <a:ea typeface="Cambria" pitchFamily="18" charset="0"/>
                <a:cs typeface="Arial" pitchFamily="34" charset="0"/>
              </a:rPr>
              <a:t> </a:t>
            </a:r>
            <a:r>
              <a:rPr lang="en-US" sz="2400" b="1" dirty="0" err="1">
                <a:solidFill>
                  <a:srgbClr val="002060"/>
                </a:solidFill>
                <a:latin typeface="Cambria" pitchFamily="18" charset="0"/>
                <a:ea typeface="Cambria" pitchFamily="18" charset="0"/>
                <a:cs typeface="Arial" pitchFamily="34" charset="0"/>
              </a:rPr>
              <a:t>tokova</a:t>
            </a:r>
            <a:r>
              <a:rPr lang="en-US" sz="2400" dirty="0">
                <a:solidFill>
                  <a:srgbClr val="002060"/>
                </a:solidFill>
                <a:latin typeface="Cambria" pitchFamily="18" charset="0"/>
                <a:ea typeface="Cambria" pitchFamily="18" charset="0"/>
                <a:cs typeface="Arial" pitchFamily="34" charset="0"/>
              </a:rPr>
              <a:t>: </a:t>
            </a:r>
            <a:r>
              <a:rPr lang="en-US" sz="2400" dirty="0" err="1">
                <a:solidFill>
                  <a:srgbClr val="002060"/>
                </a:solidFill>
                <a:latin typeface="Cambria" pitchFamily="18" charset="0"/>
                <a:ea typeface="Cambria" pitchFamily="18" charset="0"/>
                <a:cs typeface="Arial" pitchFamily="34" charset="0"/>
              </a:rPr>
              <a:t>ulazni</a:t>
            </a:r>
            <a:r>
              <a:rPr lang="en-US" sz="2400" dirty="0">
                <a:solidFill>
                  <a:srgbClr val="002060"/>
                </a:solidFill>
                <a:latin typeface="Cambria" pitchFamily="18" charset="0"/>
                <a:ea typeface="Cambria" pitchFamily="18" charset="0"/>
                <a:cs typeface="Arial" pitchFamily="34" charset="0"/>
              </a:rPr>
              <a:t> i </a:t>
            </a:r>
            <a:r>
              <a:rPr lang="en-US" sz="2400" dirty="0" err="1">
                <a:solidFill>
                  <a:srgbClr val="002060"/>
                </a:solidFill>
                <a:latin typeface="Cambria" pitchFamily="18" charset="0"/>
                <a:ea typeface="Cambria" pitchFamily="18" charset="0"/>
                <a:cs typeface="Arial" pitchFamily="34" charset="0"/>
              </a:rPr>
              <a:t>izlazni</a:t>
            </a:r>
            <a:r>
              <a:rPr lang="en-US" sz="2400" dirty="0">
                <a:solidFill>
                  <a:srgbClr val="002060"/>
                </a:solidFill>
                <a:latin typeface="Cambria" pitchFamily="18" charset="0"/>
                <a:ea typeface="Cambria" pitchFamily="18" charset="0"/>
                <a:cs typeface="Arial" pitchFamily="34" charset="0"/>
              </a:rPr>
              <a:t> </a:t>
            </a:r>
            <a:r>
              <a:rPr lang="en-US" sz="2400" dirty="0" err="1">
                <a:solidFill>
                  <a:srgbClr val="002060"/>
                </a:solidFill>
                <a:latin typeface="Cambria" pitchFamily="18" charset="0"/>
                <a:ea typeface="Cambria" pitchFamily="18" charset="0"/>
                <a:cs typeface="Arial" pitchFamily="34" charset="0"/>
              </a:rPr>
              <a:t>tokovi</a:t>
            </a:r>
            <a:r>
              <a:rPr lang="en-US" sz="2400" dirty="0">
                <a:solidFill>
                  <a:srgbClr val="002060"/>
                </a:solidFill>
                <a:latin typeface="Cambria" pitchFamily="18" charset="0"/>
                <a:ea typeface="Cambria" pitchFamily="18" charset="0"/>
                <a:cs typeface="Arial" pitchFamily="34" charset="0"/>
              </a:rPr>
              <a:t> </a:t>
            </a:r>
            <a:r>
              <a:rPr lang="en-US" sz="2400" dirty="0" err="1">
                <a:solidFill>
                  <a:srgbClr val="002060"/>
                </a:solidFill>
                <a:latin typeface="Cambria" pitchFamily="18" charset="0"/>
                <a:ea typeface="Cambria" pitchFamily="18" charset="0"/>
                <a:cs typeface="Arial" pitchFamily="34" charset="0"/>
              </a:rPr>
              <a:t>na</a:t>
            </a:r>
            <a:r>
              <a:rPr lang="en-US" sz="2400" dirty="0">
                <a:solidFill>
                  <a:srgbClr val="002060"/>
                </a:solidFill>
                <a:latin typeface="Cambria" pitchFamily="18" charset="0"/>
                <a:ea typeface="Cambria" pitchFamily="18" charset="0"/>
                <a:cs typeface="Arial" pitchFamily="34" charset="0"/>
              </a:rPr>
              <a:t> </a:t>
            </a:r>
            <a:r>
              <a:rPr lang="en-US" sz="2400" dirty="0" err="1">
                <a:solidFill>
                  <a:srgbClr val="002060"/>
                </a:solidFill>
                <a:latin typeface="Cambria" pitchFamily="18" charset="0"/>
                <a:ea typeface="Cambria" pitchFamily="18" charset="0"/>
                <a:cs typeface="Arial" pitchFamily="34" charset="0"/>
              </a:rPr>
              <a:t>celokupnom</a:t>
            </a:r>
            <a:r>
              <a:rPr lang="en-US" sz="2400" dirty="0">
                <a:solidFill>
                  <a:srgbClr val="002060"/>
                </a:solidFill>
                <a:latin typeface="Cambria" pitchFamily="18" charset="0"/>
                <a:ea typeface="Cambria" pitchFamily="18" charset="0"/>
                <a:cs typeface="Arial" pitchFamily="34" charset="0"/>
              </a:rPr>
              <a:t> </a:t>
            </a:r>
            <a:r>
              <a:rPr lang="en-US" sz="2400" dirty="0" err="1">
                <a:solidFill>
                  <a:srgbClr val="002060"/>
                </a:solidFill>
                <a:latin typeface="Cambria" pitchFamily="18" charset="0"/>
                <a:ea typeface="Cambria" pitchFamily="18" charset="0"/>
                <a:cs typeface="Arial" pitchFamily="34" charset="0"/>
              </a:rPr>
              <a:t>dijagramu</a:t>
            </a:r>
            <a:r>
              <a:rPr lang="en-US" sz="2400" dirty="0">
                <a:solidFill>
                  <a:srgbClr val="002060"/>
                </a:solidFill>
                <a:latin typeface="Cambria" pitchFamily="18" charset="0"/>
                <a:ea typeface="Cambria" pitchFamily="18" charset="0"/>
                <a:cs typeface="Arial" pitchFamily="34" charset="0"/>
              </a:rPr>
              <a:t> </a:t>
            </a:r>
            <a:r>
              <a:rPr lang="en-US" sz="2400" dirty="0" err="1">
                <a:solidFill>
                  <a:srgbClr val="002060"/>
                </a:solidFill>
                <a:latin typeface="Cambria" pitchFamily="18" charset="0"/>
                <a:ea typeface="Cambria" pitchFamily="18" charset="0"/>
                <a:cs typeface="Arial" pitchFamily="34" charset="0"/>
              </a:rPr>
              <a:t>toka</a:t>
            </a:r>
            <a:r>
              <a:rPr lang="en-US" sz="2400" dirty="0">
                <a:solidFill>
                  <a:srgbClr val="002060"/>
                </a:solidFill>
                <a:latin typeface="Cambria" pitchFamily="18" charset="0"/>
                <a:ea typeface="Cambria" pitchFamily="18" charset="0"/>
                <a:cs typeface="Arial" pitchFamily="34" charset="0"/>
              </a:rPr>
              <a:t> </a:t>
            </a:r>
            <a:r>
              <a:rPr lang="en-US" sz="2400" dirty="0" err="1">
                <a:solidFill>
                  <a:srgbClr val="002060"/>
                </a:solidFill>
                <a:latin typeface="Cambria" pitchFamily="18" charset="0"/>
                <a:ea typeface="Cambria" pitchFamily="18" charset="0"/>
                <a:cs typeface="Arial" pitchFamily="34" charset="0"/>
              </a:rPr>
              <a:t>podataka</a:t>
            </a:r>
            <a:r>
              <a:rPr lang="en-US" sz="2400" dirty="0">
                <a:solidFill>
                  <a:srgbClr val="002060"/>
                </a:solidFill>
                <a:latin typeface="Cambria" pitchFamily="18" charset="0"/>
                <a:ea typeface="Cambria" pitchFamily="18" charset="0"/>
                <a:cs typeface="Arial" pitchFamily="34" charset="0"/>
              </a:rPr>
              <a:t> </a:t>
            </a:r>
            <a:r>
              <a:rPr lang="en-US" sz="2400" dirty="0" err="1">
                <a:solidFill>
                  <a:srgbClr val="002060"/>
                </a:solidFill>
                <a:latin typeface="Cambria" pitchFamily="18" charset="0"/>
                <a:ea typeface="Cambria" pitchFamily="18" charset="0"/>
                <a:cs typeface="Arial" pitchFamily="34" charset="0"/>
              </a:rPr>
              <a:t>dobijenom</a:t>
            </a:r>
            <a:r>
              <a:rPr lang="en-US" sz="2400" dirty="0">
                <a:solidFill>
                  <a:srgbClr val="002060"/>
                </a:solidFill>
                <a:latin typeface="Cambria" pitchFamily="18" charset="0"/>
                <a:ea typeface="Cambria" pitchFamily="18" charset="0"/>
                <a:cs typeface="Arial" pitchFamily="34" charset="0"/>
              </a:rPr>
              <a:t> </a:t>
            </a:r>
            <a:r>
              <a:rPr lang="en-US" sz="2400" dirty="0" err="1">
                <a:solidFill>
                  <a:srgbClr val="002060"/>
                </a:solidFill>
                <a:latin typeface="Cambria" pitchFamily="18" charset="0"/>
                <a:ea typeface="Cambria" pitchFamily="18" charset="0"/>
                <a:cs typeface="Arial" pitchFamily="34" charset="0"/>
              </a:rPr>
              <a:t>dekompozicijom</a:t>
            </a:r>
            <a:r>
              <a:rPr lang="en-US" sz="2400" dirty="0">
                <a:solidFill>
                  <a:srgbClr val="002060"/>
                </a:solidFill>
                <a:latin typeface="Cambria" pitchFamily="18" charset="0"/>
                <a:ea typeface="Cambria" pitchFamily="18" charset="0"/>
                <a:cs typeface="Arial" pitchFamily="34" charset="0"/>
              </a:rPr>
              <a:t> </a:t>
            </a:r>
            <a:r>
              <a:rPr lang="en-US" sz="2400" dirty="0" err="1">
                <a:solidFill>
                  <a:srgbClr val="002060"/>
                </a:solidFill>
                <a:latin typeface="Cambria" pitchFamily="18" charset="0"/>
                <a:ea typeface="Cambria" pitchFamily="18" charset="0"/>
                <a:cs typeface="Arial" pitchFamily="34" charset="0"/>
              </a:rPr>
              <a:t>nekog</a:t>
            </a:r>
            <a:r>
              <a:rPr lang="en-US" sz="2400" dirty="0">
                <a:solidFill>
                  <a:srgbClr val="002060"/>
                </a:solidFill>
                <a:latin typeface="Cambria" pitchFamily="18" charset="0"/>
                <a:ea typeface="Cambria" pitchFamily="18" charset="0"/>
                <a:cs typeface="Arial" pitchFamily="34" charset="0"/>
              </a:rPr>
              <a:t> </a:t>
            </a:r>
            <a:r>
              <a:rPr lang="en-US" sz="2400" dirty="0" err="1">
                <a:solidFill>
                  <a:srgbClr val="002060"/>
                </a:solidFill>
                <a:latin typeface="Cambria" pitchFamily="18" charset="0"/>
                <a:ea typeface="Cambria" pitchFamily="18" charset="0"/>
                <a:cs typeface="Arial" pitchFamily="34" charset="0"/>
              </a:rPr>
              <a:t>procesa</a:t>
            </a:r>
            <a:r>
              <a:rPr lang="en-US" sz="2400" dirty="0">
                <a:solidFill>
                  <a:srgbClr val="002060"/>
                </a:solidFill>
                <a:latin typeface="Cambria" pitchFamily="18" charset="0"/>
                <a:ea typeface="Cambria" pitchFamily="18" charset="0"/>
                <a:cs typeface="Arial" pitchFamily="34" charset="0"/>
              </a:rPr>
              <a:t> </a:t>
            </a:r>
            <a:r>
              <a:rPr lang="en-US" sz="2400" dirty="0" err="1">
                <a:solidFill>
                  <a:srgbClr val="002060"/>
                </a:solidFill>
                <a:latin typeface="Cambria" pitchFamily="18" charset="0"/>
                <a:ea typeface="Cambria" pitchFamily="18" charset="0"/>
                <a:cs typeface="Arial" pitchFamily="34" charset="0"/>
              </a:rPr>
              <a:t>moraju</a:t>
            </a:r>
            <a:r>
              <a:rPr lang="en-US" sz="2400" dirty="0">
                <a:solidFill>
                  <a:srgbClr val="002060"/>
                </a:solidFill>
                <a:latin typeface="Cambria" pitchFamily="18" charset="0"/>
                <a:ea typeface="Cambria" pitchFamily="18" charset="0"/>
                <a:cs typeface="Arial" pitchFamily="34" charset="0"/>
              </a:rPr>
              <a:t> </a:t>
            </a:r>
            <a:r>
              <a:rPr lang="en-US" sz="2400" dirty="0" err="1">
                <a:solidFill>
                  <a:srgbClr val="002060"/>
                </a:solidFill>
                <a:latin typeface="Cambria" pitchFamily="18" charset="0"/>
                <a:ea typeface="Cambria" pitchFamily="18" charset="0"/>
                <a:cs typeface="Arial" pitchFamily="34" charset="0"/>
              </a:rPr>
              <a:t>biti</a:t>
            </a:r>
            <a:r>
              <a:rPr lang="en-US" sz="2400" dirty="0">
                <a:solidFill>
                  <a:srgbClr val="002060"/>
                </a:solidFill>
                <a:latin typeface="Cambria" pitchFamily="18" charset="0"/>
                <a:ea typeface="Cambria" pitchFamily="18" charset="0"/>
                <a:cs typeface="Arial" pitchFamily="34" charset="0"/>
              </a:rPr>
              <a:t> </a:t>
            </a:r>
            <a:r>
              <a:rPr lang="en-US" sz="2400" dirty="0" err="1">
                <a:solidFill>
                  <a:srgbClr val="002060"/>
                </a:solidFill>
                <a:latin typeface="Cambria" pitchFamily="18" charset="0"/>
                <a:ea typeface="Cambria" pitchFamily="18" charset="0"/>
                <a:cs typeface="Arial" pitchFamily="34" charset="0"/>
              </a:rPr>
              <a:t>ekvivalentni</a:t>
            </a:r>
            <a:r>
              <a:rPr lang="en-US" sz="2400" dirty="0">
                <a:solidFill>
                  <a:srgbClr val="002060"/>
                </a:solidFill>
                <a:latin typeface="Cambria" pitchFamily="18" charset="0"/>
                <a:ea typeface="Cambria" pitchFamily="18" charset="0"/>
                <a:cs typeface="Arial" pitchFamily="34" charset="0"/>
              </a:rPr>
              <a:t> </a:t>
            </a:r>
            <a:r>
              <a:rPr lang="en-US" sz="2400" dirty="0" err="1">
                <a:solidFill>
                  <a:srgbClr val="002060"/>
                </a:solidFill>
                <a:latin typeface="Cambria" pitchFamily="18" charset="0"/>
                <a:ea typeface="Cambria" pitchFamily="18" charset="0"/>
                <a:cs typeface="Arial" pitchFamily="34" charset="0"/>
              </a:rPr>
              <a:t>sa</a:t>
            </a:r>
            <a:r>
              <a:rPr lang="en-US" sz="2400" dirty="0">
                <a:solidFill>
                  <a:srgbClr val="002060"/>
                </a:solidFill>
                <a:latin typeface="Cambria" pitchFamily="18" charset="0"/>
                <a:ea typeface="Cambria" pitchFamily="18" charset="0"/>
                <a:cs typeface="Arial" pitchFamily="34" charset="0"/>
              </a:rPr>
              <a:t> </a:t>
            </a:r>
            <a:r>
              <a:rPr lang="en-US" sz="2400" dirty="0" err="1">
                <a:solidFill>
                  <a:srgbClr val="002060"/>
                </a:solidFill>
                <a:latin typeface="Cambria" pitchFamily="18" charset="0"/>
                <a:ea typeface="Cambria" pitchFamily="18" charset="0"/>
                <a:cs typeface="Arial" pitchFamily="34" charset="0"/>
              </a:rPr>
              <a:t>ulaznim</a:t>
            </a:r>
            <a:r>
              <a:rPr lang="en-US" sz="2400" dirty="0">
                <a:solidFill>
                  <a:srgbClr val="002060"/>
                </a:solidFill>
                <a:latin typeface="Cambria" pitchFamily="18" charset="0"/>
                <a:ea typeface="Cambria" pitchFamily="18" charset="0"/>
                <a:cs typeface="Arial" pitchFamily="34" charset="0"/>
              </a:rPr>
              <a:t> i </a:t>
            </a:r>
            <a:r>
              <a:rPr lang="en-US" sz="2400" dirty="0" err="1">
                <a:solidFill>
                  <a:srgbClr val="002060"/>
                </a:solidFill>
                <a:latin typeface="Cambria" pitchFamily="18" charset="0"/>
                <a:ea typeface="Cambria" pitchFamily="18" charset="0"/>
                <a:cs typeface="Arial" pitchFamily="34" charset="0"/>
              </a:rPr>
              <a:t>izlaznim</a:t>
            </a:r>
            <a:r>
              <a:rPr lang="en-US" sz="2400" dirty="0">
                <a:solidFill>
                  <a:srgbClr val="002060"/>
                </a:solidFill>
                <a:latin typeface="Cambria" pitchFamily="18" charset="0"/>
                <a:ea typeface="Cambria" pitchFamily="18" charset="0"/>
                <a:cs typeface="Arial" pitchFamily="34" charset="0"/>
              </a:rPr>
              <a:t> </a:t>
            </a:r>
            <a:r>
              <a:rPr lang="en-US" sz="2400" dirty="0" err="1">
                <a:solidFill>
                  <a:srgbClr val="002060"/>
                </a:solidFill>
                <a:latin typeface="Cambria" pitchFamily="18" charset="0"/>
                <a:ea typeface="Cambria" pitchFamily="18" charset="0"/>
                <a:cs typeface="Arial" pitchFamily="34" charset="0"/>
              </a:rPr>
              <a:t>tokovima</a:t>
            </a:r>
            <a:r>
              <a:rPr lang="en-US" sz="2400" dirty="0">
                <a:solidFill>
                  <a:srgbClr val="002060"/>
                </a:solidFill>
                <a:latin typeface="Cambria" pitchFamily="18" charset="0"/>
                <a:ea typeface="Cambria" pitchFamily="18" charset="0"/>
                <a:cs typeface="Arial" pitchFamily="34" charset="0"/>
              </a:rPr>
              <a:t> tog </a:t>
            </a:r>
            <a:r>
              <a:rPr lang="en-US" sz="2400" dirty="0" err="1">
                <a:solidFill>
                  <a:srgbClr val="002060"/>
                </a:solidFill>
                <a:latin typeface="Cambria" pitchFamily="18" charset="0"/>
                <a:ea typeface="Cambria" pitchFamily="18" charset="0"/>
                <a:cs typeface="Arial" pitchFamily="34" charset="0"/>
              </a:rPr>
              <a:t>procesa</a:t>
            </a:r>
            <a:r>
              <a:rPr lang="en-US" sz="2400" dirty="0">
                <a:solidFill>
                  <a:srgbClr val="002060"/>
                </a:solidFill>
                <a:latin typeface="Cambria" pitchFamily="18" charset="0"/>
                <a:ea typeface="Cambria" pitchFamily="18" charset="0"/>
                <a:cs typeface="Arial" pitchFamily="34" charset="0"/>
              </a:rPr>
              <a:t> </a:t>
            </a:r>
            <a:r>
              <a:rPr lang="en-US" sz="2400" dirty="0" err="1">
                <a:solidFill>
                  <a:srgbClr val="002060"/>
                </a:solidFill>
                <a:latin typeface="Cambria" pitchFamily="18" charset="0"/>
                <a:ea typeface="Cambria" pitchFamily="18" charset="0"/>
                <a:cs typeface="Arial" pitchFamily="34" charset="0"/>
              </a:rPr>
              <a:t>prikazanim</a:t>
            </a:r>
            <a:r>
              <a:rPr lang="en-US" sz="2400" dirty="0">
                <a:solidFill>
                  <a:srgbClr val="002060"/>
                </a:solidFill>
                <a:latin typeface="Cambria" pitchFamily="18" charset="0"/>
                <a:ea typeface="Cambria" pitchFamily="18" charset="0"/>
                <a:cs typeface="Arial" pitchFamily="34" charset="0"/>
              </a:rPr>
              <a:t> </a:t>
            </a:r>
            <a:r>
              <a:rPr lang="en-US" sz="2400" dirty="0" err="1">
                <a:solidFill>
                  <a:srgbClr val="002060"/>
                </a:solidFill>
                <a:latin typeface="Cambria" pitchFamily="18" charset="0"/>
                <a:ea typeface="Cambria" pitchFamily="18" charset="0"/>
                <a:cs typeface="Arial" pitchFamily="34" charset="0"/>
              </a:rPr>
              <a:t>na</a:t>
            </a:r>
            <a:r>
              <a:rPr lang="en-US" sz="2400" dirty="0">
                <a:solidFill>
                  <a:srgbClr val="002060"/>
                </a:solidFill>
                <a:latin typeface="Cambria" pitchFamily="18" charset="0"/>
                <a:ea typeface="Cambria" pitchFamily="18" charset="0"/>
                <a:cs typeface="Arial" pitchFamily="34" charset="0"/>
              </a:rPr>
              <a:t> </a:t>
            </a:r>
            <a:r>
              <a:rPr lang="en-US" sz="2400" dirty="0" err="1">
                <a:solidFill>
                  <a:srgbClr val="002060"/>
                </a:solidFill>
                <a:latin typeface="Cambria" pitchFamily="18" charset="0"/>
                <a:ea typeface="Cambria" pitchFamily="18" charset="0"/>
                <a:cs typeface="Arial" pitchFamily="34" charset="0"/>
              </a:rPr>
              <a:t>dijagramu</a:t>
            </a:r>
            <a:r>
              <a:rPr lang="en-US" sz="2400" dirty="0">
                <a:solidFill>
                  <a:srgbClr val="002060"/>
                </a:solidFill>
                <a:latin typeface="Cambria" pitchFamily="18" charset="0"/>
                <a:ea typeface="Cambria" pitchFamily="18" charset="0"/>
                <a:cs typeface="Arial" pitchFamily="34" charset="0"/>
              </a:rPr>
              <a:t> </a:t>
            </a:r>
            <a:r>
              <a:rPr lang="en-US" sz="2400" dirty="0" err="1">
                <a:solidFill>
                  <a:srgbClr val="002060"/>
                </a:solidFill>
                <a:latin typeface="Cambria" pitchFamily="18" charset="0"/>
                <a:ea typeface="Cambria" pitchFamily="18" charset="0"/>
                <a:cs typeface="Arial" pitchFamily="34" charset="0"/>
              </a:rPr>
              <a:t>višeg</a:t>
            </a:r>
            <a:r>
              <a:rPr lang="en-US" sz="2400" dirty="0">
                <a:solidFill>
                  <a:srgbClr val="002060"/>
                </a:solidFill>
                <a:latin typeface="Cambria" pitchFamily="18" charset="0"/>
                <a:ea typeface="Cambria" pitchFamily="18" charset="0"/>
                <a:cs typeface="Arial" pitchFamily="34" charset="0"/>
              </a:rPr>
              <a:t> </a:t>
            </a:r>
            <a:r>
              <a:rPr lang="en-US" sz="2400" dirty="0" err="1">
                <a:solidFill>
                  <a:srgbClr val="002060"/>
                </a:solidFill>
                <a:latin typeface="Cambria" pitchFamily="18" charset="0"/>
                <a:ea typeface="Cambria" pitchFamily="18" charset="0"/>
                <a:cs typeface="Arial" pitchFamily="34" charset="0"/>
              </a:rPr>
              <a:t>nivoa</a:t>
            </a:r>
            <a:r>
              <a:rPr lang="en-US" sz="2400" dirty="0">
                <a:solidFill>
                  <a:srgbClr val="002060"/>
                </a:solidFill>
                <a:latin typeface="Cambria" pitchFamily="18" charset="0"/>
                <a:ea typeface="Cambria" pitchFamily="18" charset="0"/>
                <a:cs typeface="Arial" pitchFamily="34" charset="0"/>
              </a:rPr>
              <a:t>. </a:t>
            </a:r>
          </a:p>
          <a:p>
            <a:pPr>
              <a:spcBef>
                <a:spcPts val="0"/>
              </a:spcBef>
            </a:pPr>
            <a:r>
              <a:rPr lang="en-US" sz="2400" b="1" dirty="0" err="1" smtClean="0">
                <a:solidFill>
                  <a:srgbClr val="002060"/>
                </a:solidFill>
                <a:latin typeface="Cambria" pitchFamily="18" charset="0"/>
                <a:ea typeface="Cambria" pitchFamily="18" charset="0"/>
                <a:cs typeface="Arial" pitchFamily="34" charset="0"/>
              </a:rPr>
              <a:t>Skladišta</a:t>
            </a:r>
            <a:r>
              <a:rPr lang="en-US" sz="2400" b="1" dirty="0" smtClean="0">
                <a:solidFill>
                  <a:srgbClr val="002060"/>
                </a:solidFill>
                <a:latin typeface="Cambria" pitchFamily="18" charset="0"/>
                <a:ea typeface="Cambria" pitchFamily="18" charset="0"/>
                <a:cs typeface="Arial" pitchFamily="34" charset="0"/>
              </a:rPr>
              <a:t> </a:t>
            </a:r>
            <a:r>
              <a:rPr lang="en-US" sz="2400" b="1" dirty="0" err="1">
                <a:solidFill>
                  <a:srgbClr val="002060"/>
                </a:solidFill>
                <a:latin typeface="Cambria" pitchFamily="18" charset="0"/>
                <a:ea typeface="Cambria" pitchFamily="18" charset="0"/>
                <a:cs typeface="Arial" pitchFamily="34" charset="0"/>
              </a:rPr>
              <a:t>podataka</a:t>
            </a:r>
            <a:r>
              <a:rPr lang="en-US" sz="2400" b="1" dirty="0">
                <a:solidFill>
                  <a:srgbClr val="002060"/>
                </a:solidFill>
                <a:latin typeface="Cambria" pitchFamily="18" charset="0"/>
                <a:ea typeface="Cambria" pitchFamily="18" charset="0"/>
                <a:cs typeface="Arial" pitchFamily="34" charset="0"/>
              </a:rPr>
              <a:t> </a:t>
            </a:r>
            <a:r>
              <a:rPr lang="en-US" sz="2400" dirty="0">
                <a:solidFill>
                  <a:srgbClr val="002060"/>
                </a:solidFill>
                <a:latin typeface="Cambria" pitchFamily="18" charset="0"/>
                <a:ea typeface="Cambria" pitchFamily="18" charset="0"/>
                <a:cs typeface="Arial" pitchFamily="34" charset="0"/>
              </a:rPr>
              <a:t>od </a:t>
            </a:r>
            <a:r>
              <a:rPr lang="en-US" sz="2400" dirty="0" err="1">
                <a:solidFill>
                  <a:srgbClr val="002060"/>
                </a:solidFill>
                <a:latin typeface="Cambria" pitchFamily="18" charset="0"/>
                <a:ea typeface="Cambria" pitchFamily="18" charset="0"/>
                <a:cs typeface="Arial" pitchFamily="34" charset="0"/>
              </a:rPr>
              <a:t>nivoa</a:t>
            </a:r>
            <a:r>
              <a:rPr lang="en-US" sz="2400" dirty="0">
                <a:solidFill>
                  <a:srgbClr val="002060"/>
                </a:solidFill>
                <a:latin typeface="Cambria" pitchFamily="18" charset="0"/>
                <a:ea typeface="Cambria" pitchFamily="18" charset="0"/>
                <a:cs typeface="Arial" pitchFamily="34" charset="0"/>
              </a:rPr>
              <a:t> </a:t>
            </a:r>
            <a:r>
              <a:rPr lang="en-US" sz="2400" dirty="0" err="1">
                <a:solidFill>
                  <a:srgbClr val="002060"/>
                </a:solidFill>
                <a:latin typeface="Cambria" pitchFamily="18" charset="0"/>
                <a:ea typeface="Cambria" pitchFamily="18" charset="0"/>
                <a:cs typeface="Arial" pitchFamily="34" charset="0"/>
              </a:rPr>
              <a:t>prvog</a:t>
            </a:r>
            <a:r>
              <a:rPr lang="en-US" sz="2400" dirty="0">
                <a:solidFill>
                  <a:srgbClr val="002060"/>
                </a:solidFill>
                <a:latin typeface="Cambria" pitchFamily="18" charset="0"/>
                <a:ea typeface="Cambria" pitchFamily="18" charset="0"/>
                <a:cs typeface="Arial" pitchFamily="34" charset="0"/>
              </a:rPr>
              <a:t> </a:t>
            </a:r>
            <a:r>
              <a:rPr lang="en-US" sz="2400" dirty="0" err="1">
                <a:solidFill>
                  <a:srgbClr val="002060"/>
                </a:solidFill>
                <a:latin typeface="Cambria" pitchFamily="18" charset="0"/>
                <a:ea typeface="Cambria" pitchFamily="18" charset="0"/>
                <a:cs typeface="Arial" pitchFamily="34" charset="0"/>
              </a:rPr>
              <a:t>pojavljivanja</a:t>
            </a:r>
            <a:r>
              <a:rPr lang="en-US" sz="2400" dirty="0">
                <a:solidFill>
                  <a:srgbClr val="002060"/>
                </a:solidFill>
                <a:latin typeface="Cambria" pitchFamily="18" charset="0"/>
                <a:ea typeface="Cambria" pitchFamily="18" charset="0"/>
                <a:cs typeface="Arial" pitchFamily="34" charset="0"/>
              </a:rPr>
              <a:t> </a:t>
            </a:r>
            <a:r>
              <a:rPr lang="en-US" sz="2400" dirty="0" err="1">
                <a:solidFill>
                  <a:srgbClr val="002060"/>
                </a:solidFill>
                <a:latin typeface="Cambria" pitchFamily="18" charset="0"/>
                <a:ea typeface="Cambria" pitchFamily="18" charset="0"/>
                <a:cs typeface="Arial" pitchFamily="34" charset="0"/>
              </a:rPr>
              <a:t>moraju</a:t>
            </a:r>
            <a:r>
              <a:rPr lang="en-US" sz="2400" dirty="0">
                <a:solidFill>
                  <a:srgbClr val="002060"/>
                </a:solidFill>
                <a:latin typeface="Cambria" pitchFamily="18" charset="0"/>
                <a:ea typeface="Cambria" pitchFamily="18" charset="0"/>
                <a:cs typeface="Arial" pitchFamily="34" charset="0"/>
              </a:rPr>
              <a:t> se </a:t>
            </a:r>
            <a:r>
              <a:rPr lang="en-US" sz="2400" dirty="0" err="1">
                <a:solidFill>
                  <a:srgbClr val="002060"/>
                </a:solidFill>
                <a:latin typeface="Cambria" pitchFamily="18" charset="0"/>
                <a:ea typeface="Cambria" pitchFamily="18" charset="0"/>
                <a:cs typeface="Arial" pitchFamily="34" charset="0"/>
              </a:rPr>
              <a:t>pojavljivati</a:t>
            </a:r>
            <a:r>
              <a:rPr lang="en-US" sz="2400" dirty="0">
                <a:solidFill>
                  <a:srgbClr val="002060"/>
                </a:solidFill>
                <a:latin typeface="Cambria" pitchFamily="18" charset="0"/>
                <a:ea typeface="Cambria" pitchFamily="18" charset="0"/>
                <a:cs typeface="Arial" pitchFamily="34" charset="0"/>
              </a:rPr>
              <a:t> </a:t>
            </a:r>
            <a:r>
              <a:rPr lang="en-US" sz="2400" dirty="0" err="1">
                <a:solidFill>
                  <a:srgbClr val="002060"/>
                </a:solidFill>
                <a:latin typeface="Cambria" pitchFamily="18" charset="0"/>
                <a:ea typeface="Cambria" pitchFamily="18" charset="0"/>
                <a:cs typeface="Arial" pitchFamily="34" charset="0"/>
              </a:rPr>
              <a:t>na</a:t>
            </a:r>
            <a:r>
              <a:rPr lang="en-US" sz="2400" dirty="0">
                <a:solidFill>
                  <a:srgbClr val="002060"/>
                </a:solidFill>
                <a:latin typeface="Cambria" pitchFamily="18" charset="0"/>
                <a:ea typeface="Cambria" pitchFamily="18" charset="0"/>
                <a:cs typeface="Arial" pitchFamily="34" charset="0"/>
              </a:rPr>
              <a:t> </a:t>
            </a:r>
            <a:r>
              <a:rPr lang="en-US" sz="2400" dirty="0" err="1">
                <a:solidFill>
                  <a:srgbClr val="002060"/>
                </a:solidFill>
                <a:latin typeface="Cambria" pitchFamily="18" charset="0"/>
                <a:ea typeface="Cambria" pitchFamily="18" charset="0"/>
                <a:cs typeface="Arial" pitchFamily="34" charset="0"/>
              </a:rPr>
              <a:t>svim</a:t>
            </a:r>
            <a:r>
              <a:rPr lang="en-US" sz="2400" dirty="0">
                <a:solidFill>
                  <a:srgbClr val="002060"/>
                </a:solidFill>
                <a:latin typeface="Cambria" pitchFamily="18" charset="0"/>
                <a:ea typeface="Cambria" pitchFamily="18" charset="0"/>
                <a:cs typeface="Arial" pitchFamily="34" charset="0"/>
              </a:rPr>
              <a:t> </a:t>
            </a:r>
            <a:r>
              <a:rPr lang="en-US" sz="2400" dirty="0" err="1">
                <a:solidFill>
                  <a:srgbClr val="002060"/>
                </a:solidFill>
                <a:latin typeface="Cambria" pitchFamily="18" charset="0"/>
                <a:ea typeface="Cambria" pitchFamily="18" charset="0"/>
                <a:cs typeface="Arial" pitchFamily="34" charset="0"/>
              </a:rPr>
              <a:t>nižim</a:t>
            </a:r>
            <a:r>
              <a:rPr lang="en-US" sz="2400" dirty="0">
                <a:solidFill>
                  <a:srgbClr val="002060"/>
                </a:solidFill>
                <a:latin typeface="Cambria" pitchFamily="18" charset="0"/>
                <a:ea typeface="Cambria" pitchFamily="18" charset="0"/>
                <a:cs typeface="Arial" pitchFamily="34" charset="0"/>
              </a:rPr>
              <a:t> </a:t>
            </a:r>
            <a:r>
              <a:rPr lang="en-US" sz="2400" dirty="0" err="1">
                <a:solidFill>
                  <a:srgbClr val="002060"/>
                </a:solidFill>
                <a:latin typeface="Cambria" pitchFamily="18" charset="0"/>
                <a:ea typeface="Cambria" pitchFamily="18" charset="0"/>
                <a:cs typeface="Arial" pitchFamily="34" charset="0"/>
              </a:rPr>
              <a:t>nivoima</a:t>
            </a:r>
            <a:r>
              <a:rPr lang="en-US" sz="2400" dirty="0">
                <a:solidFill>
                  <a:srgbClr val="002060"/>
                </a:solidFill>
                <a:latin typeface="Cambria" pitchFamily="18" charset="0"/>
                <a:ea typeface="Cambria" pitchFamily="18" charset="0"/>
                <a:cs typeface="Arial" pitchFamily="34" charset="0"/>
              </a:rPr>
              <a:t>. </a:t>
            </a:r>
          </a:p>
          <a:p>
            <a:pPr>
              <a:spcBef>
                <a:spcPts val="0"/>
              </a:spcBef>
            </a:pPr>
            <a:r>
              <a:rPr lang="en-US" sz="2400" b="1" dirty="0" err="1" smtClean="0">
                <a:solidFill>
                  <a:srgbClr val="002060"/>
                </a:solidFill>
                <a:latin typeface="Cambria" pitchFamily="18" charset="0"/>
                <a:ea typeface="Cambria" pitchFamily="18" charset="0"/>
                <a:cs typeface="Arial" pitchFamily="34" charset="0"/>
              </a:rPr>
              <a:t>Jedan</a:t>
            </a:r>
            <a:r>
              <a:rPr lang="en-US" sz="2400" b="1" dirty="0" smtClean="0">
                <a:solidFill>
                  <a:srgbClr val="002060"/>
                </a:solidFill>
                <a:latin typeface="Cambria" pitchFamily="18" charset="0"/>
                <a:ea typeface="Cambria" pitchFamily="18" charset="0"/>
                <a:cs typeface="Arial" pitchFamily="34" charset="0"/>
              </a:rPr>
              <a:t> </a:t>
            </a:r>
            <a:r>
              <a:rPr lang="en-US" sz="2400" b="1" dirty="0" err="1">
                <a:solidFill>
                  <a:srgbClr val="002060"/>
                </a:solidFill>
                <a:latin typeface="Cambria" pitchFamily="18" charset="0"/>
                <a:ea typeface="Cambria" pitchFamily="18" charset="0"/>
                <a:cs typeface="Arial" pitchFamily="34" charset="0"/>
              </a:rPr>
              <a:t>dijagram</a:t>
            </a:r>
            <a:r>
              <a:rPr lang="en-US" sz="2400" b="1" dirty="0">
                <a:solidFill>
                  <a:srgbClr val="002060"/>
                </a:solidFill>
                <a:latin typeface="Cambria" pitchFamily="18" charset="0"/>
                <a:ea typeface="Cambria" pitchFamily="18" charset="0"/>
                <a:cs typeface="Arial" pitchFamily="34" charset="0"/>
              </a:rPr>
              <a:t> </a:t>
            </a:r>
            <a:r>
              <a:rPr lang="en-US" sz="2400" b="1" dirty="0" err="1">
                <a:solidFill>
                  <a:srgbClr val="002060"/>
                </a:solidFill>
                <a:latin typeface="Cambria" pitchFamily="18" charset="0"/>
                <a:ea typeface="Cambria" pitchFamily="18" charset="0"/>
                <a:cs typeface="Arial" pitchFamily="34" charset="0"/>
              </a:rPr>
              <a:t>toka</a:t>
            </a:r>
            <a:r>
              <a:rPr lang="en-US" sz="2400" b="1" dirty="0">
                <a:solidFill>
                  <a:srgbClr val="002060"/>
                </a:solidFill>
                <a:latin typeface="Cambria" pitchFamily="18" charset="0"/>
                <a:ea typeface="Cambria" pitchFamily="18" charset="0"/>
                <a:cs typeface="Arial" pitchFamily="34" charset="0"/>
              </a:rPr>
              <a:t> ne bi </a:t>
            </a:r>
            <a:r>
              <a:rPr lang="en-US" sz="2400" b="1" dirty="0" err="1">
                <a:solidFill>
                  <a:srgbClr val="002060"/>
                </a:solidFill>
                <a:latin typeface="Cambria" pitchFamily="18" charset="0"/>
                <a:ea typeface="Cambria" pitchFamily="18" charset="0"/>
                <a:cs typeface="Arial" pitchFamily="34" charset="0"/>
              </a:rPr>
              <a:t>trebalo</a:t>
            </a:r>
            <a:r>
              <a:rPr lang="en-US" sz="2400" b="1" dirty="0">
                <a:solidFill>
                  <a:srgbClr val="002060"/>
                </a:solidFill>
                <a:latin typeface="Cambria" pitchFamily="18" charset="0"/>
                <a:ea typeface="Cambria" pitchFamily="18" charset="0"/>
                <a:cs typeface="Arial" pitchFamily="34" charset="0"/>
              </a:rPr>
              <a:t> da </a:t>
            </a:r>
            <a:r>
              <a:rPr lang="en-US" sz="2400" b="1" dirty="0" err="1">
                <a:solidFill>
                  <a:srgbClr val="002060"/>
                </a:solidFill>
                <a:latin typeface="Cambria" pitchFamily="18" charset="0"/>
                <a:ea typeface="Cambria" pitchFamily="18" charset="0"/>
                <a:cs typeface="Arial" pitchFamily="34" charset="0"/>
              </a:rPr>
              <a:t>sadrži</a:t>
            </a:r>
            <a:r>
              <a:rPr lang="en-US" sz="2400" b="1" dirty="0">
                <a:solidFill>
                  <a:srgbClr val="002060"/>
                </a:solidFill>
                <a:latin typeface="Cambria" pitchFamily="18" charset="0"/>
                <a:ea typeface="Cambria" pitchFamily="18" charset="0"/>
                <a:cs typeface="Arial" pitchFamily="34" charset="0"/>
              </a:rPr>
              <a:t> </a:t>
            </a:r>
            <a:r>
              <a:rPr lang="en-US" sz="2400" b="1" dirty="0" err="1" smtClean="0">
                <a:solidFill>
                  <a:srgbClr val="002060"/>
                </a:solidFill>
                <a:latin typeface="Cambria" pitchFamily="18" charset="0"/>
                <a:ea typeface="Cambria" pitchFamily="18" charset="0"/>
                <a:cs typeface="Arial" pitchFamily="34" charset="0"/>
              </a:rPr>
              <a:t>previše</a:t>
            </a:r>
            <a:r>
              <a:rPr lang="sr-Latn-RS" sz="2400" b="1" dirty="0">
                <a:solidFill>
                  <a:srgbClr val="002060"/>
                </a:solidFill>
                <a:latin typeface="Cambria" pitchFamily="18" charset="0"/>
                <a:ea typeface="Cambria" pitchFamily="18" charset="0"/>
                <a:cs typeface="Arial" pitchFamily="34" charset="0"/>
              </a:rPr>
              <a:t> </a:t>
            </a:r>
            <a:r>
              <a:rPr lang="en-US" sz="2400" b="1" dirty="0" err="1" smtClean="0">
                <a:solidFill>
                  <a:srgbClr val="002060"/>
                </a:solidFill>
                <a:latin typeface="Cambria" pitchFamily="18" charset="0"/>
                <a:ea typeface="Cambria" pitchFamily="18" charset="0"/>
                <a:cs typeface="Arial" pitchFamily="34" charset="0"/>
              </a:rPr>
              <a:t>procesa</a:t>
            </a:r>
            <a:r>
              <a:rPr lang="sr-Latn-RS" sz="2400" b="1" dirty="0" smtClean="0">
                <a:solidFill>
                  <a:srgbClr val="002060"/>
                </a:solidFill>
                <a:latin typeface="Cambria" pitchFamily="18" charset="0"/>
                <a:ea typeface="Cambria" pitchFamily="18" charset="0"/>
                <a:cs typeface="Arial" pitchFamily="34" charset="0"/>
              </a:rPr>
              <a:t> </a:t>
            </a:r>
            <a:r>
              <a:rPr lang="en-US" sz="2400" dirty="0" smtClean="0">
                <a:solidFill>
                  <a:srgbClr val="002060"/>
                </a:solidFill>
                <a:latin typeface="Cambria" pitchFamily="18" charset="0"/>
                <a:ea typeface="Cambria" pitchFamily="18" charset="0"/>
                <a:cs typeface="Arial" pitchFamily="34" charset="0"/>
              </a:rPr>
              <a:t>(</a:t>
            </a:r>
            <a:r>
              <a:rPr lang="en-US" sz="2400" dirty="0" err="1">
                <a:solidFill>
                  <a:srgbClr val="002060"/>
                </a:solidFill>
                <a:latin typeface="Cambria" pitchFamily="18" charset="0"/>
                <a:ea typeface="Cambria" pitchFamily="18" charset="0"/>
                <a:cs typeface="Arial" pitchFamily="34" charset="0"/>
              </a:rPr>
              <a:t>recimo</a:t>
            </a:r>
            <a:r>
              <a:rPr lang="en-US" sz="2400" dirty="0">
                <a:solidFill>
                  <a:srgbClr val="002060"/>
                </a:solidFill>
                <a:latin typeface="Cambria" pitchFamily="18" charset="0"/>
                <a:ea typeface="Cambria" pitchFamily="18" charset="0"/>
                <a:cs typeface="Arial" pitchFamily="34" charset="0"/>
              </a:rPr>
              <a:t> </a:t>
            </a:r>
            <a:r>
              <a:rPr lang="en-US" sz="2400" dirty="0" err="1">
                <a:solidFill>
                  <a:srgbClr val="002060"/>
                </a:solidFill>
                <a:latin typeface="Cambria" pitchFamily="18" charset="0"/>
                <a:ea typeface="Cambria" pitchFamily="18" charset="0"/>
                <a:cs typeface="Arial" pitchFamily="34" charset="0"/>
              </a:rPr>
              <a:t>maksimalno</a:t>
            </a:r>
            <a:r>
              <a:rPr lang="en-US" sz="2400" dirty="0">
                <a:solidFill>
                  <a:srgbClr val="002060"/>
                </a:solidFill>
                <a:latin typeface="Cambria" pitchFamily="18" charset="0"/>
                <a:ea typeface="Cambria" pitchFamily="18" charset="0"/>
                <a:cs typeface="Arial" pitchFamily="34" charset="0"/>
              </a:rPr>
              <a:t> </a:t>
            </a:r>
            <a:r>
              <a:rPr lang="en-US" sz="2400" dirty="0" err="1">
                <a:solidFill>
                  <a:srgbClr val="002060"/>
                </a:solidFill>
                <a:latin typeface="Cambria" pitchFamily="18" charset="0"/>
                <a:ea typeface="Cambria" pitchFamily="18" charset="0"/>
                <a:cs typeface="Arial" pitchFamily="34" charset="0"/>
              </a:rPr>
              <a:t>desetak</a:t>
            </a:r>
            <a:r>
              <a:rPr lang="en-US" sz="2400" dirty="0">
                <a:solidFill>
                  <a:srgbClr val="002060"/>
                </a:solidFill>
                <a:latin typeface="Cambria" pitchFamily="18" charset="0"/>
                <a:ea typeface="Cambria" pitchFamily="18" charset="0"/>
                <a:cs typeface="Arial" pitchFamily="34" charset="0"/>
              </a:rPr>
              <a:t>) </a:t>
            </a:r>
            <a:r>
              <a:rPr lang="en-US" sz="2400" dirty="0" smtClean="0">
                <a:solidFill>
                  <a:srgbClr val="002060"/>
                </a:solidFill>
                <a:latin typeface="Cambria" pitchFamily="18" charset="0"/>
                <a:ea typeface="Cambria" pitchFamily="18" charset="0"/>
                <a:cs typeface="Arial" pitchFamily="34" charset="0"/>
              </a:rPr>
              <a:t>- </a:t>
            </a:r>
            <a:r>
              <a:rPr lang="en-US" sz="2400" dirty="0" err="1">
                <a:solidFill>
                  <a:srgbClr val="002060"/>
                </a:solidFill>
                <a:latin typeface="Cambria" pitchFamily="18" charset="0"/>
                <a:ea typeface="Cambria" pitchFamily="18" charset="0"/>
                <a:cs typeface="Arial" pitchFamily="34" charset="0"/>
              </a:rPr>
              <a:t>ako</a:t>
            </a:r>
            <a:r>
              <a:rPr lang="en-US" sz="2400" dirty="0">
                <a:solidFill>
                  <a:srgbClr val="002060"/>
                </a:solidFill>
                <a:latin typeface="Cambria" pitchFamily="18" charset="0"/>
                <a:ea typeface="Cambria" pitchFamily="18" charset="0"/>
                <a:cs typeface="Arial" pitchFamily="34" charset="0"/>
              </a:rPr>
              <a:t> </a:t>
            </a:r>
            <a:r>
              <a:rPr lang="en-US" sz="2400" dirty="0" err="1">
                <a:solidFill>
                  <a:srgbClr val="002060"/>
                </a:solidFill>
                <a:latin typeface="Cambria" pitchFamily="18" charset="0"/>
                <a:ea typeface="Cambria" pitchFamily="18" charset="0"/>
                <a:cs typeface="Arial" pitchFamily="34" charset="0"/>
              </a:rPr>
              <a:t>procesa</a:t>
            </a:r>
            <a:r>
              <a:rPr lang="en-US" sz="2400" dirty="0">
                <a:solidFill>
                  <a:srgbClr val="002060"/>
                </a:solidFill>
                <a:latin typeface="Cambria" pitchFamily="18" charset="0"/>
                <a:ea typeface="Cambria" pitchFamily="18" charset="0"/>
                <a:cs typeface="Arial" pitchFamily="34" charset="0"/>
              </a:rPr>
              <a:t> </a:t>
            </a:r>
            <a:r>
              <a:rPr lang="en-US" sz="2400" dirty="0" err="1">
                <a:solidFill>
                  <a:srgbClr val="002060"/>
                </a:solidFill>
                <a:latin typeface="Cambria" pitchFamily="18" charset="0"/>
                <a:ea typeface="Cambria" pitchFamily="18" charset="0"/>
                <a:cs typeface="Arial" pitchFamily="34" charset="0"/>
              </a:rPr>
              <a:t>ima</a:t>
            </a:r>
            <a:r>
              <a:rPr lang="en-US" sz="2400" dirty="0">
                <a:solidFill>
                  <a:srgbClr val="002060"/>
                </a:solidFill>
                <a:latin typeface="Cambria" pitchFamily="18" charset="0"/>
                <a:ea typeface="Cambria" pitchFamily="18" charset="0"/>
                <a:cs typeface="Arial" pitchFamily="34" charset="0"/>
              </a:rPr>
              <a:t> </a:t>
            </a:r>
            <a:r>
              <a:rPr lang="en-US" sz="2400" dirty="0" err="1">
                <a:solidFill>
                  <a:srgbClr val="002060"/>
                </a:solidFill>
                <a:latin typeface="Cambria" pitchFamily="18" charset="0"/>
                <a:ea typeface="Cambria" pitchFamily="18" charset="0"/>
                <a:cs typeface="Arial" pitchFamily="34" charset="0"/>
              </a:rPr>
              <a:t>mnogo</a:t>
            </a:r>
            <a:r>
              <a:rPr lang="en-US" sz="2400" dirty="0">
                <a:solidFill>
                  <a:srgbClr val="002060"/>
                </a:solidFill>
                <a:latin typeface="Cambria" pitchFamily="18" charset="0"/>
                <a:ea typeface="Cambria" pitchFamily="18" charset="0"/>
                <a:cs typeface="Arial" pitchFamily="34" charset="0"/>
              </a:rPr>
              <a:t>, </a:t>
            </a:r>
            <a:r>
              <a:rPr lang="en-US" sz="2400" dirty="0" err="1">
                <a:solidFill>
                  <a:srgbClr val="002060"/>
                </a:solidFill>
                <a:latin typeface="Cambria" pitchFamily="18" charset="0"/>
                <a:ea typeface="Cambria" pitchFamily="18" charset="0"/>
                <a:cs typeface="Arial" pitchFamily="34" charset="0"/>
              </a:rPr>
              <a:t>verovatno</a:t>
            </a:r>
            <a:r>
              <a:rPr lang="en-US" sz="2400" dirty="0">
                <a:solidFill>
                  <a:srgbClr val="002060"/>
                </a:solidFill>
                <a:latin typeface="Cambria" pitchFamily="18" charset="0"/>
                <a:ea typeface="Cambria" pitchFamily="18" charset="0"/>
                <a:cs typeface="Arial" pitchFamily="34" charset="0"/>
              </a:rPr>
              <a:t> je </a:t>
            </a:r>
            <a:r>
              <a:rPr lang="en-US" sz="2400" dirty="0" err="1">
                <a:solidFill>
                  <a:srgbClr val="002060"/>
                </a:solidFill>
                <a:latin typeface="Cambria" pitchFamily="18" charset="0"/>
                <a:ea typeface="Cambria" pitchFamily="18" charset="0"/>
                <a:cs typeface="Arial" pitchFamily="34" charset="0"/>
              </a:rPr>
              <a:t>preskočen</a:t>
            </a:r>
            <a:r>
              <a:rPr lang="en-US" sz="2400" dirty="0">
                <a:solidFill>
                  <a:srgbClr val="002060"/>
                </a:solidFill>
                <a:latin typeface="Cambria" pitchFamily="18" charset="0"/>
                <a:ea typeface="Cambria" pitchFamily="18" charset="0"/>
                <a:cs typeface="Arial" pitchFamily="34" charset="0"/>
              </a:rPr>
              <a:t> </a:t>
            </a:r>
            <a:r>
              <a:rPr lang="en-US" sz="2400" dirty="0" err="1">
                <a:solidFill>
                  <a:srgbClr val="002060"/>
                </a:solidFill>
                <a:latin typeface="Cambria" pitchFamily="18" charset="0"/>
                <a:ea typeface="Cambria" pitchFamily="18" charset="0"/>
                <a:cs typeface="Arial" pitchFamily="34" charset="0"/>
              </a:rPr>
              <a:t>neki</a:t>
            </a:r>
            <a:r>
              <a:rPr lang="en-US" sz="2400" dirty="0">
                <a:solidFill>
                  <a:srgbClr val="002060"/>
                </a:solidFill>
                <a:latin typeface="Cambria" pitchFamily="18" charset="0"/>
                <a:ea typeface="Cambria" pitchFamily="18" charset="0"/>
                <a:cs typeface="Arial" pitchFamily="34" charset="0"/>
              </a:rPr>
              <a:t> </a:t>
            </a:r>
            <a:r>
              <a:rPr lang="en-US" sz="2400" dirty="0" err="1">
                <a:solidFill>
                  <a:srgbClr val="002060"/>
                </a:solidFill>
                <a:latin typeface="Cambria" pitchFamily="18" charset="0"/>
                <a:ea typeface="Cambria" pitchFamily="18" charset="0"/>
                <a:cs typeface="Arial" pitchFamily="34" charset="0"/>
              </a:rPr>
              <a:t>nivo</a:t>
            </a:r>
            <a:r>
              <a:rPr lang="en-US" sz="2400" dirty="0">
                <a:solidFill>
                  <a:srgbClr val="002060"/>
                </a:solidFill>
                <a:latin typeface="Cambria" pitchFamily="18" charset="0"/>
                <a:ea typeface="Cambria" pitchFamily="18" charset="0"/>
                <a:cs typeface="Arial" pitchFamily="34" charset="0"/>
              </a:rPr>
              <a:t> </a:t>
            </a:r>
            <a:r>
              <a:rPr lang="en-US" sz="2400" dirty="0" err="1">
                <a:solidFill>
                  <a:srgbClr val="002060"/>
                </a:solidFill>
                <a:latin typeface="Cambria" pitchFamily="18" charset="0"/>
                <a:ea typeface="Cambria" pitchFamily="18" charset="0"/>
                <a:cs typeface="Arial" pitchFamily="34" charset="0"/>
              </a:rPr>
              <a:t>dekompozicije</a:t>
            </a:r>
            <a:r>
              <a:rPr lang="en-US" sz="2400" dirty="0">
                <a:solidFill>
                  <a:srgbClr val="002060"/>
                </a:solidFill>
                <a:latin typeface="Cambria" pitchFamily="18" charset="0"/>
                <a:ea typeface="Cambria" pitchFamily="18" charset="0"/>
                <a:cs typeface="Arial" pitchFamily="34" charset="0"/>
              </a:rPr>
              <a:t>. </a:t>
            </a:r>
          </a:p>
        </p:txBody>
      </p:sp>
      <p:sp>
        <p:nvSpPr>
          <p:cNvPr id="5" name="Title 1"/>
          <p:cNvSpPr txBox="1">
            <a:spLocks/>
          </p:cNvSpPr>
          <p:nvPr/>
        </p:nvSpPr>
        <p:spPr>
          <a:xfrm>
            <a:off x="1043608" y="1066726"/>
            <a:ext cx="7164288" cy="850106"/>
          </a:xfrm>
          <a:prstGeom prst="rect">
            <a:avLst/>
          </a:prstGeom>
        </p:spPr>
        <p:txBody>
          <a:bodyPr vert="horz" lIns="91440" tIns="45720" rIns="91440" bIns="45720" rtlCol="0" anchor="ctr">
            <a:normAutofit fontScale="9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mtClean="0">
                <a:solidFill>
                  <a:srgbClr val="002060"/>
                </a:solidFill>
                <a:latin typeface="Cambria" pitchFamily="18" charset="0"/>
                <a:ea typeface="Cambria" pitchFamily="18" charset="0"/>
              </a:rPr>
              <a:t>Pravila dekompozicije sistema </a:t>
            </a:r>
            <a:endParaRPr lang="en-US" dirty="0">
              <a:solidFill>
                <a:srgbClr val="002060"/>
              </a:solidFill>
              <a:latin typeface="Cambria" pitchFamily="18" charset="0"/>
              <a:ea typeface="Cambria" pitchFamily="18" charset="0"/>
            </a:endParaRPr>
          </a:p>
        </p:txBody>
      </p:sp>
    </p:spTree>
    <p:extLst>
      <p:ext uri="{BB962C8B-B14F-4D97-AF65-F5344CB8AC3E}">
        <p14:creationId xmlns:p14="http://schemas.microsoft.com/office/powerpoint/2010/main" val="396656990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Grp="1" noChangeAspect="1" noChangeArrowheads="1"/>
          </p:cNvPicPr>
          <p:nvPr>
            <p:ph sz="quarter" idx="1"/>
          </p:nvPr>
        </p:nvPicPr>
        <p:blipFill>
          <a:blip r:embed="rId2">
            <a:extLst>
              <a:ext uri="{BEBA8EAE-BF5A-486C-A8C5-ECC9F3942E4B}">
                <a14:imgProps xmlns:a14="http://schemas.microsoft.com/office/drawing/2010/main">
                  <a14:imgLayer r:embed="rId3">
                    <a14:imgEffect>
                      <a14:sharpenSoften amount="50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1" y="895419"/>
            <a:ext cx="9132300" cy="56561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a:xfrm>
            <a:off x="2195736" y="3356992"/>
            <a:ext cx="4824536" cy="944562"/>
          </a:xfrm>
        </p:spPr>
        <p:txBody>
          <a:bodyPr>
            <a:normAutofit fontScale="90000"/>
          </a:bodyPr>
          <a:lstStyle/>
          <a:p>
            <a:r>
              <a:rPr lang="en-US" sz="3600" dirty="0">
                <a:solidFill>
                  <a:srgbClr val="002060"/>
                </a:solidFill>
                <a:effectLst>
                  <a:outerShdw blurRad="38100" dist="38100" dir="2700000" algn="tl">
                    <a:srgbClr val="000000">
                      <a:alpha val="43137"/>
                    </a:srgbClr>
                  </a:outerShdw>
                </a:effectLst>
                <a:latin typeface="Cambria" pitchFamily="18" charset="0"/>
                <a:ea typeface="Cambria" pitchFamily="18" charset="0"/>
              </a:rPr>
              <a:t>Primer </a:t>
            </a:r>
            <a:r>
              <a:rPr lang="en-US" sz="3600" dirty="0" err="1">
                <a:solidFill>
                  <a:srgbClr val="002060"/>
                </a:solidFill>
                <a:effectLst>
                  <a:outerShdw blurRad="38100" dist="38100" dir="2700000" algn="tl">
                    <a:srgbClr val="000000">
                      <a:alpha val="43137"/>
                    </a:srgbClr>
                  </a:outerShdw>
                </a:effectLst>
                <a:latin typeface="Cambria" pitchFamily="18" charset="0"/>
                <a:ea typeface="Cambria" pitchFamily="18" charset="0"/>
              </a:rPr>
              <a:t>dijagrama</a:t>
            </a:r>
            <a:r>
              <a:rPr lang="en-US" sz="3600" dirty="0">
                <a:solidFill>
                  <a:srgbClr val="002060"/>
                </a:solidFill>
                <a:effectLst>
                  <a:outerShdw blurRad="38100" dist="38100" dir="2700000" algn="tl">
                    <a:srgbClr val="000000">
                      <a:alpha val="43137"/>
                    </a:srgbClr>
                  </a:outerShdw>
                </a:effectLst>
                <a:latin typeface="Cambria" pitchFamily="18" charset="0"/>
                <a:ea typeface="Cambria" pitchFamily="18" charset="0"/>
              </a:rPr>
              <a:t> </a:t>
            </a:r>
            <a:r>
              <a:rPr lang="en-US" sz="3600" dirty="0" err="1">
                <a:solidFill>
                  <a:srgbClr val="002060"/>
                </a:solidFill>
                <a:effectLst>
                  <a:outerShdw blurRad="38100" dist="38100" dir="2700000" algn="tl">
                    <a:srgbClr val="000000">
                      <a:alpha val="43137"/>
                    </a:srgbClr>
                  </a:outerShdw>
                </a:effectLst>
                <a:latin typeface="Cambria" pitchFamily="18" charset="0"/>
                <a:ea typeface="Cambria" pitchFamily="18" charset="0"/>
              </a:rPr>
              <a:t>konteksta</a:t>
            </a:r>
            <a:endParaRPr lang="en-US" sz="3600" dirty="0">
              <a:solidFill>
                <a:srgbClr val="002060"/>
              </a:solidFill>
              <a:effectLst>
                <a:outerShdw blurRad="38100" dist="38100" dir="2700000" algn="tl">
                  <a:srgbClr val="000000">
                    <a:alpha val="43137"/>
                  </a:srgbClr>
                </a:outerShdw>
              </a:effectLst>
              <a:latin typeface="Cambria" pitchFamily="18" charset="0"/>
              <a:ea typeface="Cambria" pitchFamily="18" charset="0"/>
            </a:endParaRPr>
          </a:p>
        </p:txBody>
      </p:sp>
    </p:spTree>
    <p:extLst>
      <p:ext uri="{BB962C8B-B14F-4D97-AF65-F5344CB8AC3E}">
        <p14:creationId xmlns:p14="http://schemas.microsoft.com/office/powerpoint/2010/main" val="267115493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Grp="1" noChangeAspect="1" noChangeArrowheads="1"/>
          </p:cNvPicPr>
          <p:nvPr>
            <p:ph sz="quarter" idx="1"/>
          </p:nvPr>
        </p:nvPicPr>
        <p:blipFill>
          <a:blip r:embed="rId2">
            <a:grayscl/>
            <a:extLst>
              <a:ext uri="{BEBA8EAE-BF5A-486C-A8C5-ECC9F3942E4B}">
                <a14:imgProps xmlns:a14="http://schemas.microsoft.com/office/drawing/2010/main">
                  <a14:imgLayer r:embed="rId3">
                    <a14:imgEffect>
                      <a14:sharpenSoften amount="50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343256" y="980728"/>
            <a:ext cx="8693240" cy="5588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a:xfrm>
            <a:off x="5418940" y="5589240"/>
            <a:ext cx="3744416" cy="868362"/>
          </a:xfrm>
        </p:spPr>
        <p:txBody>
          <a:bodyPr>
            <a:normAutofit fontScale="90000"/>
          </a:bodyPr>
          <a:lstStyle/>
          <a:p>
            <a:r>
              <a:rPr lang="en-US" sz="3200" dirty="0">
                <a:solidFill>
                  <a:srgbClr val="002060"/>
                </a:solidFill>
                <a:latin typeface="Cambria" pitchFamily="18" charset="0"/>
                <a:ea typeface="Cambria" pitchFamily="18" charset="0"/>
                <a:cs typeface="Arial" pitchFamily="34" charset="0"/>
              </a:rPr>
              <a:t>Primer root </a:t>
            </a:r>
            <a:r>
              <a:rPr lang="en-US" sz="3200" dirty="0" err="1">
                <a:solidFill>
                  <a:srgbClr val="002060"/>
                </a:solidFill>
                <a:latin typeface="Cambria" pitchFamily="18" charset="0"/>
                <a:ea typeface="Cambria" pitchFamily="18" charset="0"/>
                <a:cs typeface="Arial" pitchFamily="34" charset="0"/>
              </a:rPr>
              <a:t>dijagrama</a:t>
            </a:r>
            <a:endParaRPr lang="en-US" sz="3200" dirty="0">
              <a:solidFill>
                <a:srgbClr val="002060"/>
              </a:solidFill>
              <a:latin typeface="Cambria" pitchFamily="18" charset="0"/>
              <a:ea typeface="Cambria" pitchFamily="18" charset="0"/>
              <a:cs typeface="Arial" pitchFamily="34" charset="0"/>
            </a:endParaRPr>
          </a:p>
        </p:txBody>
      </p:sp>
    </p:spTree>
    <p:extLst>
      <p:ext uri="{BB962C8B-B14F-4D97-AF65-F5344CB8AC3E}">
        <p14:creationId xmlns:p14="http://schemas.microsoft.com/office/powerpoint/2010/main" val="36308851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Grp="1" noChangeAspect="1" noChangeArrowheads="1"/>
          </p:cNvPicPr>
          <p:nvPr>
            <p:ph sz="quarter" idx="1"/>
          </p:nvPr>
        </p:nvPicPr>
        <p:blipFill>
          <a:blip r:embed="rId2">
            <a:duotone>
              <a:prstClr val="black"/>
              <a:schemeClr val="accent1">
                <a:tint val="45000"/>
                <a:satMod val="400000"/>
              </a:schemeClr>
            </a:duotone>
            <a:extLst>
              <a:ext uri="{BEBA8EAE-BF5A-486C-A8C5-ECC9F3942E4B}">
                <a14:imgProps xmlns:a14="http://schemas.microsoft.com/office/drawing/2010/main">
                  <a14:imgLayer r:embed="rId3">
                    <a14:imgEffect>
                      <a14:sharpenSoften amount="50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1206312" y="1340768"/>
            <a:ext cx="7902192" cy="51984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107504" y="980727"/>
            <a:ext cx="2536848" cy="461665"/>
          </a:xfrm>
          <a:prstGeom prst="rect">
            <a:avLst/>
          </a:prstGeom>
        </p:spPr>
        <p:txBody>
          <a:bodyPr wrap="none">
            <a:spAutoFit/>
          </a:bodyPr>
          <a:lstStyle/>
          <a:p>
            <a:r>
              <a:rPr lang="en-US" sz="2400" dirty="0" err="1" smtClean="0">
                <a:solidFill>
                  <a:srgbClr val="0070C0"/>
                </a:solidFill>
                <a:latin typeface="Cambria" pitchFamily="18" charset="0"/>
                <a:ea typeface="Cambria" pitchFamily="18" charset="0"/>
              </a:rPr>
              <a:t>Primitivni</a:t>
            </a:r>
            <a:r>
              <a:rPr lang="en-US" sz="2400" dirty="0" smtClean="0">
                <a:solidFill>
                  <a:srgbClr val="0070C0"/>
                </a:solidFill>
                <a:latin typeface="Cambria" pitchFamily="18" charset="0"/>
                <a:ea typeface="Cambria" pitchFamily="18" charset="0"/>
              </a:rPr>
              <a:t> </a:t>
            </a:r>
            <a:r>
              <a:rPr lang="en-US" sz="2400" dirty="0" err="1">
                <a:solidFill>
                  <a:srgbClr val="0070C0"/>
                </a:solidFill>
                <a:latin typeface="Cambria" pitchFamily="18" charset="0"/>
                <a:ea typeface="Cambria" pitchFamily="18" charset="0"/>
              </a:rPr>
              <a:t>procesi</a:t>
            </a:r>
            <a:endParaRPr lang="en-US" sz="2400" dirty="0">
              <a:solidFill>
                <a:srgbClr val="0070C0"/>
              </a:solidFill>
              <a:latin typeface="Cambria" pitchFamily="18" charset="0"/>
              <a:ea typeface="Cambria" pitchFamily="18" charset="0"/>
            </a:endParaRPr>
          </a:p>
        </p:txBody>
      </p:sp>
      <p:sp>
        <p:nvSpPr>
          <p:cNvPr id="2" name="Title 1"/>
          <p:cNvSpPr>
            <a:spLocks noGrp="1"/>
          </p:cNvSpPr>
          <p:nvPr>
            <p:ph type="title"/>
          </p:nvPr>
        </p:nvSpPr>
        <p:spPr>
          <a:xfrm>
            <a:off x="107504" y="5382344"/>
            <a:ext cx="3816424" cy="1143000"/>
          </a:xfrm>
          <a:solidFill>
            <a:schemeClr val="tx2">
              <a:lumMod val="40000"/>
              <a:lumOff val="60000"/>
            </a:schemeClr>
          </a:solidFill>
        </p:spPr>
        <p:txBody>
          <a:bodyPr>
            <a:normAutofit/>
          </a:bodyPr>
          <a:lstStyle/>
          <a:p>
            <a:pPr algn="ctr">
              <a:lnSpc>
                <a:spcPct val="90000"/>
              </a:lnSpc>
            </a:pPr>
            <a:r>
              <a:rPr lang="en-US" sz="2800" dirty="0">
                <a:solidFill>
                  <a:srgbClr val="002060"/>
                </a:solidFill>
                <a:effectLst>
                  <a:outerShdw blurRad="38100" dist="38100" dir="2700000" algn="tl">
                    <a:srgbClr val="000000">
                      <a:alpha val="43137"/>
                    </a:srgbClr>
                  </a:outerShdw>
                </a:effectLst>
                <a:latin typeface="Cambria" pitchFamily="18" charset="0"/>
                <a:ea typeface="Cambria" pitchFamily="18" charset="0"/>
              </a:rPr>
              <a:t>Primer </a:t>
            </a:r>
            <a:r>
              <a:rPr lang="en-US" sz="2800" dirty="0" err="1">
                <a:solidFill>
                  <a:srgbClr val="002060"/>
                </a:solidFill>
                <a:effectLst>
                  <a:outerShdw blurRad="38100" dist="38100" dir="2700000" algn="tl">
                    <a:srgbClr val="000000">
                      <a:alpha val="43137"/>
                    </a:srgbClr>
                  </a:outerShdw>
                </a:effectLst>
                <a:latin typeface="Cambria" pitchFamily="18" charset="0"/>
                <a:ea typeface="Cambria" pitchFamily="18" charset="0"/>
              </a:rPr>
              <a:t>dekompozicije</a:t>
            </a:r>
            <a:r>
              <a:rPr lang="en-US" sz="2800" dirty="0">
                <a:solidFill>
                  <a:srgbClr val="002060"/>
                </a:solidFill>
                <a:effectLst>
                  <a:outerShdw blurRad="38100" dist="38100" dir="2700000" algn="tl">
                    <a:srgbClr val="000000">
                      <a:alpha val="43137"/>
                    </a:srgbClr>
                  </a:outerShdw>
                </a:effectLst>
                <a:latin typeface="Cambria" pitchFamily="18" charset="0"/>
                <a:ea typeface="Cambria" pitchFamily="18" charset="0"/>
              </a:rPr>
              <a:t> </a:t>
            </a:r>
            <a:r>
              <a:rPr lang="en-US" sz="2800" dirty="0" err="1" smtClean="0">
                <a:solidFill>
                  <a:srgbClr val="002060"/>
                </a:solidFill>
                <a:effectLst>
                  <a:outerShdw blurRad="38100" dist="38100" dir="2700000" algn="tl">
                    <a:srgbClr val="000000">
                      <a:alpha val="43137"/>
                    </a:srgbClr>
                  </a:outerShdw>
                </a:effectLst>
                <a:latin typeface="Cambria" pitchFamily="18" charset="0"/>
                <a:ea typeface="Cambria" pitchFamily="18" charset="0"/>
              </a:rPr>
              <a:t>procesa</a:t>
            </a:r>
            <a:r>
              <a:rPr lang="en-US" sz="2800" dirty="0" smtClean="0">
                <a:solidFill>
                  <a:srgbClr val="002060"/>
                </a:solidFill>
                <a:effectLst>
                  <a:outerShdw blurRad="38100" dist="38100" dir="2700000" algn="tl">
                    <a:srgbClr val="000000">
                      <a:alpha val="43137"/>
                    </a:srgbClr>
                  </a:outerShdw>
                </a:effectLst>
                <a:latin typeface="Cambria" pitchFamily="18" charset="0"/>
                <a:ea typeface="Cambria" pitchFamily="18" charset="0"/>
              </a:rPr>
              <a:t> 1 </a:t>
            </a:r>
            <a:r>
              <a:rPr lang="en-US" sz="2800" dirty="0">
                <a:solidFill>
                  <a:srgbClr val="002060"/>
                </a:solidFill>
                <a:effectLst>
                  <a:outerShdw blurRad="38100" dist="38100" dir="2700000" algn="tl">
                    <a:srgbClr val="000000">
                      <a:alpha val="43137"/>
                    </a:srgbClr>
                  </a:outerShdw>
                </a:effectLst>
                <a:latin typeface="Cambria" pitchFamily="18" charset="0"/>
                <a:ea typeface="Cambria" pitchFamily="18" charset="0"/>
              </a:rPr>
              <a:t>(UPIS</a:t>
            </a:r>
            <a:r>
              <a:rPr lang="en-US" sz="2800" dirty="0" smtClean="0">
                <a:solidFill>
                  <a:srgbClr val="002060"/>
                </a:solidFill>
                <a:effectLst>
                  <a:outerShdw blurRad="38100" dist="38100" dir="2700000" algn="tl">
                    <a:srgbClr val="000000">
                      <a:alpha val="43137"/>
                    </a:srgbClr>
                  </a:outerShdw>
                </a:effectLst>
                <a:latin typeface="Cambria" pitchFamily="18" charset="0"/>
                <a:ea typeface="Cambria" pitchFamily="18" charset="0"/>
              </a:rPr>
              <a:t>)</a:t>
            </a:r>
            <a:endParaRPr lang="en-US" sz="2800" dirty="0">
              <a:solidFill>
                <a:srgbClr val="002060"/>
              </a:solidFill>
              <a:effectLst>
                <a:outerShdw blurRad="38100" dist="38100" dir="2700000" algn="tl">
                  <a:srgbClr val="000000">
                    <a:alpha val="43137"/>
                  </a:srgbClr>
                </a:outerShdw>
              </a:effectLst>
              <a:latin typeface="Cambria" pitchFamily="18" charset="0"/>
              <a:ea typeface="Cambria" pitchFamily="18" charset="0"/>
            </a:endParaRPr>
          </a:p>
        </p:txBody>
      </p:sp>
    </p:spTree>
    <p:extLst>
      <p:ext uri="{BB962C8B-B14F-4D97-AF65-F5344CB8AC3E}">
        <p14:creationId xmlns:p14="http://schemas.microsoft.com/office/powerpoint/2010/main" val="183595792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Grp="1" noChangeAspect="1" noChangeArrowheads="1"/>
          </p:cNvPicPr>
          <p:nvPr>
            <p:ph sz="quarter" idx="1"/>
          </p:nvPr>
        </p:nvPicPr>
        <p:blipFill>
          <a:blip r:embed="rId2">
            <a:duotone>
              <a:prstClr val="black"/>
              <a:schemeClr val="accent1">
                <a:tint val="45000"/>
                <a:satMod val="400000"/>
              </a:schemeClr>
            </a:duotone>
            <a:extLst>
              <a:ext uri="{BEBA8EAE-BF5A-486C-A8C5-ECC9F3942E4B}">
                <a14:imgProps xmlns:a14="http://schemas.microsoft.com/office/drawing/2010/main">
                  <a14:imgLayer r:embed="rId3">
                    <a14:imgEffect>
                      <a14:sharpenSoften amount="50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1091235" y="1442392"/>
            <a:ext cx="7801245" cy="50884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107504" y="980727"/>
            <a:ext cx="2536848" cy="461665"/>
          </a:xfrm>
          <a:prstGeom prst="rect">
            <a:avLst/>
          </a:prstGeom>
        </p:spPr>
        <p:txBody>
          <a:bodyPr wrap="none">
            <a:spAutoFit/>
          </a:bodyPr>
          <a:lstStyle/>
          <a:p>
            <a:r>
              <a:rPr lang="en-US" sz="2400" dirty="0" err="1" smtClean="0">
                <a:solidFill>
                  <a:srgbClr val="002060"/>
                </a:solidFill>
                <a:latin typeface="Cambria" pitchFamily="18" charset="0"/>
                <a:ea typeface="Cambria" pitchFamily="18" charset="0"/>
              </a:rPr>
              <a:t>Primitivni</a:t>
            </a:r>
            <a:r>
              <a:rPr lang="en-US" sz="2400" dirty="0" smtClean="0">
                <a:solidFill>
                  <a:srgbClr val="002060"/>
                </a:solidFill>
                <a:latin typeface="Cambria" pitchFamily="18" charset="0"/>
                <a:ea typeface="Cambria" pitchFamily="18" charset="0"/>
              </a:rPr>
              <a:t> </a:t>
            </a:r>
            <a:r>
              <a:rPr lang="en-US" sz="2400" dirty="0" err="1">
                <a:solidFill>
                  <a:srgbClr val="002060"/>
                </a:solidFill>
                <a:latin typeface="Cambria" pitchFamily="18" charset="0"/>
                <a:ea typeface="Cambria" pitchFamily="18" charset="0"/>
              </a:rPr>
              <a:t>procesi</a:t>
            </a:r>
            <a:endParaRPr lang="en-US" sz="2400" dirty="0">
              <a:solidFill>
                <a:srgbClr val="002060"/>
              </a:solidFill>
              <a:latin typeface="Cambria" pitchFamily="18" charset="0"/>
              <a:ea typeface="Cambria" pitchFamily="18" charset="0"/>
            </a:endParaRPr>
          </a:p>
        </p:txBody>
      </p:sp>
      <p:sp>
        <p:nvSpPr>
          <p:cNvPr id="5" name="Title 1"/>
          <p:cNvSpPr txBox="1">
            <a:spLocks/>
          </p:cNvSpPr>
          <p:nvPr/>
        </p:nvSpPr>
        <p:spPr>
          <a:xfrm>
            <a:off x="107504" y="5382344"/>
            <a:ext cx="3816424" cy="1143000"/>
          </a:xfrm>
          <a:prstGeom prst="rect">
            <a:avLst/>
          </a:prstGeom>
          <a:solidFill>
            <a:schemeClr val="tx2">
              <a:lumMod val="40000"/>
              <a:lumOff val="60000"/>
            </a:schemeClr>
          </a:solidFill>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nSpc>
                <a:spcPct val="90000"/>
              </a:lnSpc>
            </a:pPr>
            <a:r>
              <a:rPr lang="en-US" sz="2800" dirty="0" smtClean="0">
                <a:solidFill>
                  <a:srgbClr val="002060"/>
                </a:solidFill>
                <a:effectLst>
                  <a:outerShdw blurRad="38100" dist="38100" dir="2700000" algn="tl">
                    <a:srgbClr val="000000">
                      <a:alpha val="43137"/>
                    </a:srgbClr>
                  </a:outerShdw>
                </a:effectLst>
                <a:latin typeface="Cambria" pitchFamily="18" charset="0"/>
                <a:ea typeface="Cambria" pitchFamily="18" charset="0"/>
              </a:rPr>
              <a:t>Primer </a:t>
            </a:r>
            <a:r>
              <a:rPr lang="en-US" sz="2800" dirty="0" err="1" smtClean="0">
                <a:solidFill>
                  <a:srgbClr val="002060"/>
                </a:solidFill>
                <a:effectLst>
                  <a:outerShdw blurRad="38100" dist="38100" dir="2700000" algn="tl">
                    <a:srgbClr val="000000">
                      <a:alpha val="43137"/>
                    </a:srgbClr>
                  </a:outerShdw>
                </a:effectLst>
                <a:latin typeface="Cambria" pitchFamily="18" charset="0"/>
                <a:ea typeface="Cambria" pitchFamily="18" charset="0"/>
              </a:rPr>
              <a:t>dekompozicije</a:t>
            </a:r>
            <a:r>
              <a:rPr lang="en-US" sz="2800" dirty="0" smtClean="0">
                <a:solidFill>
                  <a:srgbClr val="002060"/>
                </a:solidFill>
                <a:effectLst>
                  <a:outerShdw blurRad="38100" dist="38100" dir="2700000" algn="tl">
                    <a:srgbClr val="000000">
                      <a:alpha val="43137"/>
                    </a:srgbClr>
                  </a:outerShdw>
                </a:effectLst>
                <a:latin typeface="Cambria" pitchFamily="18" charset="0"/>
                <a:ea typeface="Cambria" pitchFamily="18" charset="0"/>
              </a:rPr>
              <a:t> </a:t>
            </a:r>
            <a:r>
              <a:rPr lang="en-US" sz="2800" dirty="0" err="1" smtClean="0">
                <a:solidFill>
                  <a:srgbClr val="002060"/>
                </a:solidFill>
                <a:effectLst>
                  <a:outerShdw blurRad="38100" dist="38100" dir="2700000" algn="tl">
                    <a:srgbClr val="000000">
                      <a:alpha val="43137"/>
                    </a:srgbClr>
                  </a:outerShdw>
                </a:effectLst>
                <a:latin typeface="Cambria" pitchFamily="18" charset="0"/>
                <a:ea typeface="Cambria" pitchFamily="18" charset="0"/>
              </a:rPr>
              <a:t>procesa</a:t>
            </a:r>
            <a:r>
              <a:rPr lang="en-US" sz="2800" dirty="0" smtClean="0">
                <a:solidFill>
                  <a:srgbClr val="002060"/>
                </a:solidFill>
                <a:effectLst>
                  <a:outerShdw blurRad="38100" dist="38100" dir="2700000" algn="tl">
                    <a:srgbClr val="000000">
                      <a:alpha val="43137"/>
                    </a:srgbClr>
                  </a:outerShdw>
                </a:effectLst>
                <a:latin typeface="Cambria" pitchFamily="18" charset="0"/>
                <a:ea typeface="Cambria" pitchFamily="18" charset="0"/>
              </a:rPr>
              <a:t> </a:t>
            </a:r>
            <a:r>
              <a:rPr lang="sr-Latn-RS" sz="2800" dirty="0" smtClean="0">
                <a:solidFill>
                  <a:srgbClr val="002060"/>
                </a:solidFill>
                <a:effectLst>
                  <a:outerShdw blurRad="38100" dist="38100" dir="2700000" algn="tl">
                    <a:srgbClr val="000000">
                      <a:alpha val="43137"/>
                    </a:srgbClr>
                  </a:outerShdw>
                </a:effectLst>
                <a:latin typeface="Cambria" pitchFamily="18" charset="0"/>
                <a:ea typeface="Cambria" pitchFamily="18" charset="0"/>
              </a:rPr>
              <a:t>2</a:t>
            </a:r>
            <a:r>
              <a:rPr lang="en-US" sz="2800" dirty="0" smtClean="0">
                <a:solidFill>
                  <a:srgbClr val="002060"/>
                </a:solidFill>
                <a:effectLst>
                  <a:outerShdw blurRad="38100" dist="38100" dir="2700000" algn="tl">
                    <a:srgbClr val="000000">
                      <a:alpha val="43137"/>
                    </a:srgbClr>
                  </a:outerShdw>
                </a:effectLst>
                <a:latin typeface="Cambria" pitchFamily="18" charset="0"/>
                <a:ea typeface="Cambria" pitchFamily="18" charset="0"/>
              </a:rPr>
              <a:t> (</a:t>
            </a:r>
            <a:r>
              <a:rPr lang="sr-Latn-RS" sz="2800" dirty="0" smtClean="0">
                <a:solidFill>
                  <a:srgbClr val="002060"/>
                </a:solidFill>
                <a:effectLst>
                  <a:outerShdw blurRad="38100" dist="38100" dir="2700000" algn="tl">
                    <a:srgbClr val="000000">
                      <a:alpha val="43137"/>
                    </a:srgbClr>
                  </a:outerShdw>
                </a:effectLst>
                <a:latin typeface="Cambria" pitchFamily="18" charset="0"/>
                <a:ea typeface="Cambria" pitchFamily="18" charset="0"/>
              </a:rPr>
              <a:t>OBRADA ISPITA</a:t>
            </a:r>
            <a:r>
              <a:rPr lang="en-US" sz="2800" dirty="0" smtClean="0">
                <a:solidFill>
                  <a:srgbClr val="002060"/>
                </a:solidFill>
                <a:effectLst>
                  <a:outerShdw blurRad="38100" dist="38100" dir="2700000" algn="tl">
                    <a:srgbClr val="000000">
                      <a:alpha val="43137"/>
                    </a:srgbClr>
                  </a:outerShdw>
                </a:effectLst>
                <a:latin typeface="Cambria" pitchFamily="18" charset="0"/>
                <a:ea typeface="Cambria" pitchFamily="18" charset="0"/>
              </a:rPr>
              <a:t>)</a:t>
            </a:r>
            <a:endParaRPr lang="en-US" sz="2800" dirty="0">
              <a:solidFill>
                <a:srgbClr val="002060"/>
              </a:solidFill>
              <a:effectLst>
                <a:outerShdw blurRad="38100" dist="38100" dir="2700000" algn="tl">
                  <a:srgbClr val="000000">
                    <a:alpha val="43137"/>
                  </a:srgbClr>
                </a:outerShdw>
              </a:effectLst>
              <a:latin typeface="Cambria" pitchFamily="18" charset="0"/>
              <a:ea typeface="Cambria" pitchFamily="18" charset="0"/>
            </a:endParaRPr>
          </a:p>
        </p:txBody>
      </p:sp>
    </p:spTree>
    <p:extLst>
      <p:ext uri="{BB962C8B-B14F-4D97-AF65-F5344CB8AC3E}">
        <p14:creationId xmlns:p14="http://schemas.microsoft.com/office/powerpoint/2010/main" val="365204973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2"/>
          <p:cNvSpPr>
            <a:spLocks noGrp="1"/>
          </p:cNvSpPr>
          <p:nvPr>
            <p:ph type="subTitle" idx="1"/>
          </p:nvPr>
        </p:nvSpPr>
        <p:spPr>
          <a:xfrm>
            <a:off x="430006" y="1412776"/>
            <a:ext cx="8283988" cy="1224136"/>
          </a:xfrm>
        </p:spPr>
        <p:txBody>
          <a:bodyPr>
            <a:normAutofit/>
          </a:bodyPr>
          <a:lstStyle/>
          <a:p>
            <a:pPr algn="l"/>
            <a:r>
              <a:rPr lang="sr-Latn-RS" sz="2400" b="1" dirty="0">
                <a:solidFill>
                  <a:schemeClr val="tx2"/>
                </a:solidFill>
                <a:latin typeface="Cambria" pitchFamily="18" charset="0"/>
              </a:rPr>
              <a:t>Neophodnost postojanja skladišta - primer</a:t>
            </a:r>
          </a:p>
        </p:txBody>
      </p:sp>
      <p:pic>
        <p:nvPicPr>
          <p:cNvPr id="3" name="Picture 2">
            <a:extLst>
              <a:ext uri="{FF2B5EF4-FFF2-40B4-BE49-F238E27FC236}">
                <a16:creationId xmlns="" xmlns:a16="http://schemas.microsoft.com/office/drawing/2014/main" id="{D67774EF-61C4-42B1-8167-581772A1FD6D}"/>
              </a:ext>
            </a:extLst>
          </p:cNvPr>
          <p:cNvPicPr>
            <a:picLocks noChangeAspect="1"/>
          </p:cNvPicPr>
          <p:nvPr/>
        </p:nvPicPr>
        <p:blipFill>
          <a:blip r:embed="rId2">
            <a:clrChange>
              <a:clrFrom>
                <a:srgbClr val="FFFFFF"/>
              </a:clrFrom>
              <a:clrTo>
                <a:srgbClr val="FFFFFF">
                  <a:alpha val="0"/>
                </a:srgbClr>
              </a:clrTo>
            </a:clrChange>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tretch>
            <a:fillRect/>
          </a:stretch>
        </p:blipFill>
        <p:spPr>
          <a:xfrm>
            <a:off x="89756" y="2708920"/>
            <a:ext cx="8964488" cy="2880319"/>
          </a:xfrm>
          <a:prstGeom prst="rect">
            <a:avLst/>
          </a:prstGeom>
        </p:spPr>
      </p:pic>
      <p:sp>
        <p:nvSpPr>
          <p:cNvPr id="4" name="Speech Bubble: Oval 3">
            <a:extLst>
              <a:ext uri="{FF2B5EF4-FFF2-40B4-BE49-F238E27FC236}">
                <a16:creationId xmlns="" xmlns:a16="http://schemas.microsoft.com/office/drawing/2014/main" id="{7D60203F-8192-4CA6-8E0A-CCDE0AD181CB}"/>
              </a:ext>
            </a:extLst>
          </p:cNvPr>
          <p:cNvSpPr/>
          <p:nvPr/>
        </p:nvSpPr>
        <p:spPr>
          <a:xfrm>
            <a:off x="7380312" y="1052736"/>
            <a:ext cx="1333682" cy="864096"/>
          </a:xfrm>
          <a:prstGeom prst="wedgeEllipseCallou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sr-Latn-RS" dirty="0">
                <a:solidFill>
                  <a:srgbClr val="1F497D"/>
                </a:solidFill>
              </a:rPr>
              <a:t>Zašto?</a:t>
            </a:r>
            <a:endParaRPr lang="en-US" dirty="0">
              <a:solidFill>
                <a:srgbClr val="1F497D"/>
              </a:solidFill>
            </a:endParaRPr>
          </a:p>
        </p:txBody>
      </p:sp>
    </p:spTree>
    <p:extLst>
      <p:ext uri="{BB962C8B-B14F-4D97-AF65-F5344CB8AC3E}">
        <p14:creationId xmlns:p14="http://schemas.microsoft.com/office/powerpoint/2010/main" val="271402120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2"/>
          <p:cNvSpPr>
            <a:spLocks noGrp="1"/>
          </p:cNvSpPr>
          <p:nvPr>
            <p:ph type="subTitle" idx="1"/>
          </p:nvPr>
        </p:nvSpPr>
        <p:spPr>
          <a:xfrm>
            <a:off x="430006" y="980728"/>
            <a:ext cx="3997978" cy="648072"/>
          </a:xfrm>
        </p:spPr>
        <p:txBody>
          <a:bodyPr>
            <a:normAutofit/>
          </a:bodyPr>
          <a:lstStyle/>
          <a:p>
            <a:pPr algn="l"/>
            <a:r>
              <a:rPr lang="sr-Latn-RS" sz="2400" b="1" dirty="0">
                <a:solidFill>
                  <a:schemeClr val="tx2"/>
                </a:solidFill>
                <a:latin typeface="Cambria" pitchFamily="18" charset="0"/>
              </a:rPr>
              <a:t>Korektno konstruisan DTP</a:t>
            </a:r>
          </a:p>
        </p:txBody>
      </p:sp>
      <p:pic>
        <p:nvPicPr>
          <p:cNvPr id="4" name="Picture 3">
            <a:extLst>
              <a:ext uri="{FF2B5EF4-FFF2-40B4-BE49-F238E27FC236}">
                <a16:creationId xmlns="" xmlns:a16="http://schemas.microsoft.com/office/drawing/2014/main" id="{74F4C058-C7CB-4022-8F6B-E04DB11DD644}"/>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tretch>
            <a:fillRect/>
          </a:stretch>
        </p:blipFill>
        <p:spPr>
          <a:xfrm>
            <a:off x="1367643" y="1484784"/>
            <a:ext cx="6521719" cy="4968552"/>
          </a:xfrm>
          <a:prstGeom prst="rect">
            <a:avLst/>
          </a:prstGeom>
        </p:spPr>
      </p:pic>
      <p:sp>
        <p:nvSpPr>
          <p:cNvPr id="6" name="Speech Bubble: Oval 5">
            <a:extLst>
              <a:ext uri="{FF2B5EF4-FFF2-40B4-BE49-F238E27FC236}">
                <a16:creationId xmlns="" xmlns:a16="http://schemas.microsoft.com/office/drawing/2014/main" id="{E18DFA8B-3A7E-4227-8EC4-A4E52C50A56C}"/>
              </a:ext>
            </a:extLst>
          </p:cNvPr>
          <p:cNvSpPr/>
          <p:nvPr/>
        </p:nvSpPr>
        <p:spPr>
          <a:xfrm>
            <a:off x="7236296" y="918380"/>
            <a:ext cx="1835696" cy="1080120"/>
          </a:xfrm>
          <a:prstGeom prst="wedgeEllipseCallou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sr-Latn-RS" dirty="0">
                <a:solidFill>
                  <a:srgbClr val="1F497D"/>
                </a:solidFill>
              </a:rPr>
              <a:t>Koja su pravila za izradu DTP?</a:t>
            </a:r>
            <a:endParaRPr lang="en-US" dirty="0">
              <a:solidFill>
                <a:srgbClr val="1F497D"/>
              </a:solidFill>
            </a:endParaRPr>
          </a:p>
        </p:txBody>
      </p:sp>
    </p:spTree>
    <p:extLst>
      <p:ext uri="{BB962C8B-B14F-4D97-AF65-F5344CB8AC3E}">
        <p14:creationId xmlns:p14="http://schemas.microsoft.com/office/powerpoint/2010/main" val="7351945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11560" y="1052737"/>
            <a:ext cx="7846640" cy="1008111"/>
          </a:xfrm>
        </p:spPr>
        <p:txBody>
          <a:bodyPr>
            <a:normAutofit/>
          </a:bodyPr>
          <a:lstStyle/>
          <a:p>
            <a:pPr algn="l"/>
            <a:r>
              <a:rPr lang="en-US" sz="3200" dirty="0">
                <a:solidFill>
                  <a:srgbClr val="002060"/>
                </a:solidFill>
                <a:latin typeface="Cambria" pitchFamily="18" charset="0"/>
                <a:ea typeface="Cambria" pitchFamily="18" charset="0"/>
              </a:rPr>
              <a:t>SDM (System Development Method) </a:t>
            </a:r>
            <a:endParaRPr lang="en-US" sz="3200" dirty="0">
              <a:solidFill>
                <a:srgbClr val="002060"/>
              </a:solidFill>
              <a:latin typeface="Cambria" pitchFamily="18" charset="0"/>
              <a:ea typeface="Cambria" pitchFamily="18" charset="0"/>
            </a:endParaRPr>
          </a:p>
        </p:txBody>
      </p:sp>
      <p:sp>
        <p:nvSpPr>
          <p:cNvPr id="3" name="Subtitle 2"/>
          <p:cNvSpPr>
            <a:spLocks noGrp="1"/>
          </p:cNvSpPr>
          <p:nvPr>
            <p:ph type="subTitle" idx="1"/>
          </p:nvPr>
        </p:nvSpPr>
        <p:spPr>
          <a:xfrm>
            <a:off x="683568" y="2204864"/>
            <a:ext cx="7992888" cy="3816424"/>
          </a:xfrm>
        </p:spPr>
        <p:txBody>
          <a:bodyPr>
            <a:noAutofit/>
          </a:bodyPr>
          <a:lstStyle/>
          <a:p>
            <a:pPr algn="l">
              <a:spcBef>
                <a:spcPts val="600"/>
              </a:spcBef>
            </a:pPr>
            <a:r>
              <a:rPr lang="en-US" sz="2400" dirty="0" err="1">
                <a:solidFill>
                  <a:schemeClr val="tx2"/>
                </a:solidFill>
                <a:latin typeface="Cambria" pitchFamily="18" charset="0"/>
                <a:ea typeface="Cambria" pitchFamily="18" charset="0"/>
              </a:rPr>
              <a:t>Ovaj</a:t>
            </a:r>
            <a:r>
              <a:rPr lang="en-US" sz="2400" dirty="0">
                <a:solidFill>
                  <a:schemeClr val="tx2"/>
                </a:solidFill>
                <a:latin typeface="Cambria" pitchFamily="18" charset="0"/>
                <a:ea typeface="Cambria" pitchFamily="18" charset="0"/>
              </a:rPr>
              <a:t> </a:t>
            </a:r>
            <a:r>
              <a:rPr lang="en-US" sz="2400" dirty="0" err="1">
                <a:solidFill>
                  <a:schemeClr val="tx2"/>
                </a:solidFill>
                <a:latin typeface="Cambria" pitchFamily="18" charset="0"/>
                <a:ea typeface="Cambria" pitchFamily="18" charset="0"/>
              </a:rPr>
              <a:t>metod</a:t>
            </a:r>
            <a:r>
              <a:rPr lang="en-US" sz="2400" dirty="0">
                <a:solidFill>
                  <a:schemeClr val="tx2"/>
                </a:solidFill>
                <a:latin typeface="Cambria" pitchFamily="18" charset="0"/>
                <a:ea typeface="Cambria" pitchFamily="18" charset="0"/>
              </a:rPr>
              <a:t> je </a:t>
            </a:r>
            <a:r>
              <a:rPr lang="en-US" sz="2400" dirty="0" err="1">
                <a:solidFill>
                  <a:schemeClr val="tx2"/>
                </a:solidFill>
                <a:latin typeface="Cambria" pitchFamily="18" charset="0"/>
                <a:ea typeface="Cambria" pitchFamily="18" charset="0"/>
              </a:rPr>
              <a:t>razvio</a:t>
            </a:r>
            <a:r>
              <a:rPr lang="en-US" sz="2400" dirty="0">
                <a:solidFill>
                  <a:schemeClr val="tx2"/>
                </a:solidFill>
                <a:latin typeface="Cambria" pitchFamily="18" charset="0"/>
                <a:ea typeface="Cambria" pitchFamily="18" charset="0"/>
              </a:rPr>
              <a:t> IBM. </a:t>
            </a:r>
            <a:endParaRPr lang="en-US" sz="2400" dirty="0" smtClean="0">
              <a:solidFill>
                <a:schemeClr val="tx2"/>
              </a:solidFill>
              <a:latin typeface="Cambria" pitchFamily="18" charset="0"/>
              <a:ea typeface="Cambria" pitchFamily="18" charset="0"/>
            </a:endParaRPr>
          </a:p>
          <a:p>
            <a:pPr algn="l">
              <a:spcBef>
                <a:spcPts val="600"/>
              </a:spcBef>
            </a:pPr>
            <a:r>
              <a:rPr lang="en-US" sz="2400" dirty="0" err="1" smtClean="0">
                <a:solidFill>
                  <a:schemeClr val="tx2"/>
                </a:solidFill>
                <a:latin typeface="Cambria" pitchFamily="18" charset="0"/>
                <a:ea typeface="Cambria" pitchFamily="18" charset="0"/>
              </a:rPr>
              <a:t>Sastoji</a:t>
            </a:r>
            <a:r>
              <a:rPr lang="en-US" sz="2400" dirty="0" smtClean="0">
                <a:solidFill>
                  <a:schemeClr val="tx2"/>
                </a:solidFill>
                <a:latin typeface="Cambria" pitchFamily="18" charset="0"/>
                <a:ea typeface="Cambria" pitchFamily="18" charset="0"/>
              </a:rPr>
              <a:t> </a:t>
            </a:r>
            <a:r>
              <a:rPr lang="en-US" sz="2400" dirty="0">
                <a:solidFill>
                  <a:schemeClr val="tx2"/>
                </a:solidFill>
                <a:latin typeface="Cambria" pitchFamily="18" charset="0"/>
                <a:ea typeface="Cambria" pitchFamily="18" charset="0"/>
              </a:rPr>
              <a:t>se od </a:t>
            </a:r>
            <a:r>
              <a:rPr lang="en-US" sz="2400" dirty="0" err="1">
                <a:solidFill>
                  <a:schemeClr val="tx2"/>
                </a:solidFill>
                <a:latin typeface="Cambria" pitchFamily="18" charset="0"/>
                <a:ea typeface="Cambria" pitchFamily="18" charset="0"/>
              </a:rPr>
              <a:t>dve</a:t>
            </a:r>
            <a:r>
              <a:rPr lang="en-US" sz="2400" dirty="0">
                <a:solidFill>
                  <a:schemeClr val="tx2"/>
                </a:solidFill>
                <a:latin typeface="Cambria" pitchFamily="18" charset="0"/>
                <a:ea typeface="Cambria" pitchFamily="18" charset="0"/>
              </a:rPr>
              <a:t> </a:t>
            </a:r>
            <a:r>
              <a:rPr lang="en-US" sz="2400" dirty="0" err="1">
                <a:solidFill>
                  <a:schemeClr val="tx2"/>
                </a:solidFill>
                <a:latin typeface="Cambria" pitchFamily="18" charset="0"/>
                <a:ea typeface="Cambria" pitchFamily="18" charset="0"/>
              </a:rPr>
              <a:t>osnovne</a:t>
            </a:r>
            <a:r>
              <a:rPr lang="en-US" sz="2400" dirty="0">
                <a:solidFill>
                  <a:schemeClr val="tx2"/>
                </a:solidFill>
                <a:latin typeface="Cambria" pitchFamily="18" charset="0"/>
                <a:ea typeface="Cambria" pitchFamily="18" charset="0"/>
              </a:rPr>
              <a:t> faze: </a:t>
            </a:r>
          </a:p>
          <a:p>
            <a:pPr marL="342900" indent="-342900" algn="l">
              <a:spcBef>
                <a:spcPts val="600"/>
              </a:spcBef>
              <a:buFont typeface="Arial" pitchFamily="34" charset="0"/>
              <a:buChar char="•"/>
            </a:pPr>
            <a:r>
              <a:rPr lang="en-US" sz="2400" dirty="0" err="1" smtClean="0">
                <a:solidFill>
                  <a:schemeClr val="tx2"/>
                </a:solidFill>
                <a:latin typeface="Cambria" pitchFamily="18" charset="0"/>
                <a:ea typeface="Cambria" pitchFamily="18" charset="0"/>
              </a:rPr>
              <a:t>modelovanje</a:t>
            </a:r>
            <a:r>
              <a:rPr lang="en-US" sz="2400" dirty="0" smtClean="0">
                <a:solidFill>
                  <a:schemeClr val="tx2"/>
                </a:solidFill>
                <a:latin typeface="Cambria" pitchFamily="18" charset="0"/>
                <a:ea typeface="Cambria" pitchFamily="18" charset="0"/>
              </a:rPr>
              <a:t> </a:t>
            </a:r>
            <a:r>
              <a:rPr lang="en-US" sz="2400" dirty="0" err="1">
                <a:solidFill>
                  <a:schemeClr val="tx2"/>
                </a:solidFill>
                <a:latin typeface="Cambria" pitchFamily="18" charset="0"/>
                <a:ea typeface="Cambria" pitchFamily="18" charset="0"/>
              </a:rPr>
              <a:t>podataka</a:t>
            </a:r>
            <a:r>
              <a:rPr lang="en-US" sz="2400" dirty="0">
                <a:solidFill>
                  <a:schemeClr val="tx2"/>
                </a:solidFill>
                <a:latin typeface="Cambria" pitchFamily="18" charset="0"/>
                <a:ea typeface="Cambria" pitchFamily="18" charset="0"/>
              </a:rPr>
              <a:t>; </a:t>
            </a:r>
          </a:p>
          <a:p>
            <a:pPr marL="342900" indent="-342900" algn="l">
              <a:spcBef>
                <a:spcPts val="600"/>
              </a:spcBef>
              <a:buFont typeface="Arial" pitchFamily="34" charset="0"/>
              <a:buChar char="•"/>
            </a:pPr>
            <a:r>
              <a:rPr lang="en-US" sz="2400" dirty="0" err="1">
                <a:solidFill>
                  <a:schemeClr val="tx2"/>
                </a:solidFill>
                <a:latin typeface="Cambria" pitchFamily="18" charset="0"/>
                <a:ea typeface="Cambria" pitchFamily="18" charset="0"/>
              </a:rPr>
              <a:t>modelovanje</a:t>
            </a:r>
            <a:r>
              <a:rPr lang="en-US" sz="2400" dirty="0">
                <a:solidFill>
                  <a:schemeClr val="tx2"/>
                </a:solidFill>
                <a:latin typeface="Cambria" pitchFamily="18" charset="0"/>
                <a:ea typeface="Cambria" pitchFamily="18" charset="0"/>
              </a:rPr>
              <a:t> </a:t>
            </a:r>
            <a:r>
              <a:rPr lang="en-US" sz="2400" dirty="0" err="1">
                <a:solidFill>
                  <a:schemeClr val="tx2"/>
                </a:solidFill>
                <a:latin typeface="Cambria" pitchFamily="18" charset="0"/>
                <a:ea typeface="Cambria" pitchFamily="18" charset="0"/>
              </a:rPr>
              <a:t>funkcija</a:t>
            </a:r>
            <a:r>
              <a:rPr lang="en-US" sz="2400" dirty="0">
                <a:solidFill>
                  <a:schemeClr val="tx2"/>
                </a:solidFill>
                <a:latin typeface="Cambria" pitchFamily="18" charset="0"/>
                <a:ea typeface="Cambria" pitchFamily="18" charset="0"/>
              </a:rPr>
              <a:t> (</a:t>
            </a:r>
            <a:r>
              <a:rPr lang="en-US" sz="2400" dirty="0" err="1">
                <a:solidFill>
                  <a:schemeClr val="tx2"/>
                </a:solidFill>
                <a:latin typeface="Cambria" pitchFamily="18" charset="0"/>
                <a:ea typeface="Cambria" pitchFamily="18" charset="0"/>
              </a:rPr>
              <a:t>procesa</a:t>
            </a:r>
            <a:r>
              <a:rPr lang="en-US" sz="2400" dirty="0">
                <a:solidFill>
                  <a:schemeClr val="tx2"/>
                </a:solidFill>
                <a:latin typeface="Cambria" pitchFamily="18" charset="0"/>
                <a:ea typeface="Cambria" pitchFamily="18" charset="0"/>
              </a:rPr>
              <a:t>). </a:t>
            </a:r>
          </a:p>
          <a:p>
            <a:pPr algn="l">
              <a:spcBef>
                <a:spcPts val="600"/>
              </a:spcBef>
            </a:pPr>
            <a:r>
              <a:rPr lang="en-US" sz="2400" dirty="0" err="1" smtClean="0">
                <a:solidFill>
                  <a:schemeClr val="tx2"/>
                </a:solidFill>
                <a:latin typeface="Cambria" pitchFamily="18" charset="0"/>
                <a:ea typeface="Cambria" pitchFamily="18" charset="0"/>
              </a:rPr>
              <a:t>Sistem</a:t>
            </a:r>
            <a:r>
              <a:rPr lang="en-US" sz="2400" dirty="0" smtClean="0">
                <a:solidFill>
                  <a:schemeClr val="tx2"/>
                </a:solidFill>
                <a:latin typeface="Cambria" pitchFamily="18" charset="0"/>
                <a:ea typeface="Cambria" pitchFamily="18" charset="0"/>
              </a:rPr>
              <a:t> </a:t>
            </a:r>
            <a:r>
              <a:rPr lang="en-US" sz="2400" dirty="0">
                <a:solidFill>
                  <a:schemeClr val="tx2"/>
                </a:solidFill>
                <a:latin typeface="Cambria" pitchFamily="18" charset="0"/>
                <a:ea typeface="Cambria" pitchFamily="18" charset="0"/>
              </a:rPr>
              <a:t>se </a:t>
            </a:r>
            <a:r>
              <a:rPr lang="en-US" sz="2400" dirty="0" err="1">
                <a:solidFill>
                  <a:schemeClr val="tx2"/>
                </a:solidFill>
                <a:latin typeface="Cambria" pitchFamily="18" charset="0"/>
                <a:ea typeface="Cambria" pitchFamily="18" charset="0"/>
              </a:rPr>
              <a:t>posmatra</a:t>
            </a:r>
            <a:r>
              <a:rPr lang="en-US" sz="2400" dirty="0">
                <a:solidFill>
                  <a:schemeClr val="tx2"/>
                </a:solidFill>
                <a:latin typeface="Cambria" pitchFamily="18" charset="0"/>
                <a:ea typeface="Cambria" pitchFamily="18" charset="0"/>
              </a:rPr>
              <a:t> </a:t>
            </a:r>
            <a:r>
              <a:rPr lang="en-US" sz="2400" dirty="0" err="1">
                <a:solidFill>
                  <a:schemeClr val="tx2"/>
                </a:solidFill>
                <a:latin typeface="Cambria" pitchFamily="18" charset="0"/>
                <a:ea typeface="Cambria" pitchFamily="18" charset="0"/>
              </a:rPr>
              <a:t>kao</a:t>
            </a:r>
            <a:r>
              <a:rPr lang="en-US" sz="2400" dirty="0">
                <a:solidFill>
                  <a:schemeClr val="tx2"/>
                </a:solidFill>
                <a:latin typeface="Cambria" pitchFamily="18" charset="0"/>
                <a:ea typeface="Cambria" pitchFamily="18" charset="0"/>
              </a:rPr>
              <a:t> </a:t>
            </a:r>
            <a:r>
              <a:rPr lang="en-US" sz="2400" dirty="0" err="1">
                <a:solidFill>
                  <a:schemeClr val="tx2"/>
                </a:solidFill>
                <a:latin typeface="Cambria" pitchFamily="18" charset="0"/>
                <a:ea typeface="Cambria" pitchFamily="18" charset="0"/>
              </a:rPr>
              <a:t>jedinstveni</a:t>
            </a:r>
            <a:r>
              <a:rPr lang="en-US" sz="2400" dirty="0">
                <a:solidFill>
                  <a:schemeClr val="tx2"/>
                </a:solidFill>
                <a:latin typeface="Cambria" pitchFamily="18" charset="0"/>
                <a:ea typeface="Cambria" pitchFamily="18" charset="0"/>
              </a:rPr>
              <a:t> model </a:t>
            </a:r>
            <a:r>
              <a:rPr lang="en-US" sz="2400" dirty="0" err="1">
                <a:solidFill>
                  <a:schemeClr val="tx2"/>
                </a:solidFill>
                <a:latin typeface="Cambria" pitchFamily="18" charset="0"/>
                <a:ea typeface="Cambria" pitchFamily="18" charset="0"/>
              </a:rPr>
              <a:t>koji</a:t>
            </a:r>
            <a:r>
              <a:rPr lang="en-US" sz="2400" dirty="0">
                <a:solidFill>
                  <a:schemeClr val="tx2"/>
                </a:solidFill>
                <a:latin typeface="Cambria" pitchFamily="18" charset="0"/>
                <a:ea typeface="Cambria" pitchFamily="18" charset="0"/>
              </a:rPr>
              <a:t> se </a:t>
            </a:r>
            <a:r>
              <a:rPr lang="en-US" sz="2400" dirty="0" err="1">
                <a:solidFill>
                  <a:schemeClr val="tx2"/>
                </a:solidFill>
                <a:latin typeface="Cambria" pitchFamily="18" charset="0"/>
                <a:ea typeface="Cambria" pitchFamily="18" charset="0"/>
              </a:rPr>
              <a:t>sastoji</a:t>
            </a:r>
            <a:r>
              <a:rPr lang="en-US" sz="2400" dirty="0">
                <a:solidFill>
                  <a:schemeClr val="tx2"/>
                </a:solidFill>
                <a:latin typeface="Cambria" pitchFamily="18" charset="0"/>
                <a:ea typeface="Cambria" pitchFamily="18" charset="0"/>
              </a:rPr>
              <a:t> od </a:t>
            </a:r>
            <a:r>
              <a:rPr lang="en-US" sz="2400" dirty="0" err="1">
                <a:solidFill>
                  <a:schemeClr val="tx2"/>
                </a:solidFill>
                <a:latin typeface="Cambria" pitchFamily="18" charset="0"/>
                <a:ea typeface="Cambria" pitchFamily="18" charset="0"/>
              </a:rPr>
              <a:t>modela</a:t>
            </a:r>
            <a:r>
              <a:rPr lang="en-US" sz="2400" dirty="0">
                <a:solidFill>
                  <a:schemeClr val="tx2"/>
                </a:solidFill>
                <a:latin typeface="Cambria" pitchFamily="18" charset="0"/>
                <a:ea typeface="Cambria" pitchFamily="18" charset="0"/>
              </a:rPr>
              <a:t> </a:t>
            </a:r>
            <a:r>
              <a:rPr lang="en-US" sz="2400" dirty="0" err="1">
                <a:solidFill>
                  <a:schemeClr val="tx2"/>
                </a:solidFill>
                <a:latin typeface="Cambria" pitchFamily="18" charset="0"/>
                <a:ea typeface="Cambria" pitchFamily="18" charset="0"/>
              </a:rPr>
              <a:t>funkcija</a:t>
            </a:r>
            <a:r>
              <a:rPr lang="en-US" sz="2400" dirty="0">
                <a:solidFill>
                  <a:schemeClr val="tx2"/>
                </a:solidFill>
                <a:latin typeface="Cambria" pitchFamily="18" charset="0"/>
                <a:ea typeface="Cambria" pitchFamily="18" charset="0"/>
              </a:rPr>
              <a:t> i </a:t>
            </a:r>
            <a:r>
              <a:rPr lang="en-US" sz="2400" dirty="0" err="1">
                <a:solidFill>
                  <a:schemeClr val="tx2"/>
                </a:solidFill>
                <a:latin typeface="Cambria" pitchFamily="18" charset="0"/>
                <a:ea typeface="Cambria" pitchFamily="18" charset="0"/>
              </a:rPr>
              <a:t>modela</a:t>
            </a:r>
            <a:r>
              <a:rPr lang="en-US" sz="2400" dirty="0">
                <a:solidFill>
                  <a:schemeClr val="tx2"/>
                </a:solidFill>
                <a:latin typeface="Cambria" pitchFamily="18" charset="0"/>
                <a:ea typeface="Cambria" pitchFamily="18" charset="0"/>
              </a:rPr>
              <a:t> </a:t>
            </a:r>
            <a:r>
              <a:rPr lang="en-US" sz="2400" dirty="0" err="1">
                <a:solidFill>
                  <a:schemeClr val="tx2"/>
                </a:solidFill>
                <a:latin typeface="Cambria" pitchFamily="18" charset="0"/>
                <a:ea typeface="Cambria" pitchFamily="18" charset="0"/>
              </a:rPr>
              <a:t>podataka</a:t>
            </a:r>
            <a:r>
              <a:rPr lang="en-US" sz="2400" dirty="0">
                <a:solidFill>
                  <a:schemeClr val="tx2"/>
                </a:solidFill>
                <a:latin typeface="Cambria" pitchFamily="18" charset="0"/>
                <a:ea typeface="Cambria" pitchFamily="18" charset="0"/>
              </a:rPr>
              <a:t>. </a:t>
            </a:r>
          </a:p>
          <a:p>
            <a:pPr algn="l">
              <a:spcBef>
                <a:spcPts val="600"/>
              </a:spcBef>
            </a:pPr>
            <a:r>
              <a:rPr lang="en-US" sz="2400" dirty="0" smtClean="0">
                <a:solidFill>
                  <a:schemeClr val="tx2"/>
                </a:solidFill>
                <a:latin typeface="Cambria" pitchFamily="18" charset="0"/>
                <a:ea typeface="Cambria" pitchFamily="18" charset="0"/>
              </a:rPr>
              <a:t>Model </a:t>
            </a:r>
            <a:r>
              <a:rPr lang="en-US" sz="2400" dirty="0" err="1">
                <a:solidFill>
                  <a:schemeClr val="tx2"/>
                </a:solidFill>
                <a:latin typeface="Cambria" pitchFamily="18" charset="0"/>
                <a:ea typeface="Cambria" pitchFamily="18" charset="0"/>
              </a:rPr>
              <a:t>podataka</a:t>
            </a:r>
            <a:r>
              <a:rPr lang="en-US" sz="2400" dirty="0">
                <a:solidFill>
                  <a:schemeClr val="tx2"/>
                </a:solidFill>
                <a:latin typeface="Cambria" pitchFamily="18" charset="0"/>
                <a:ea typeface="Cambria" pitchFamily="18" charset="0"/>
              </a:rPr>
              <a:t> i model </a:t>
            </a:r>
            <a:r>
              <a:rPr lang="en-US" sz="2400" dirty="0" err="1">
                <a:solidFill>
                  <a:schemeClr val="tx2"/>
                </a:solidFill>
                <a:latin typeface="Cambria" pitchFamily="18" charset="0"/>
                <a:ea typeface="Cambria" pitchFamily="18" charset="0"/>
              </a:rPr>
              <a:t>procesa</a:t>
            </a:r>
            <a:r>
              <a:rPr lang="en-US" sz="2400" dirty="0">
                <a:solidFill>
                  <a:schemeClr val="tx2"/>
                </a:solidFill>
                <a:latin typeface="Cambria" pitchFamily="18" charset="0"/>
                <a:ea typeface="Cambria" pitchFamily="18" charset="0"/>
              </a:rPr>
              <a:t> se </a:t>
            </a:r>
            <a:r>
              <a:rPr lang="en-US" sz="2400" dirty="0" err="1">
                <a:solidFill>
                  <a:schemeClr val="tx2"/>
                </a:solidFill>
                <a:latin typeface="Cambria" pitchFamily="18" charset="0"/>
                <a:ea typeface="Cambria" pitchFamily="18" charset="0"/>
              </a:rPr>
              <a:t>projektuju</a:t>
            </a:r>
            <a:r>
              <a:rPr lang="en-US" sz="2400" dirty="0">
                <a:solidFill>
                  <a:schemeClr val="tx2"/>
                </a:solidFill>
                <a:latin typeface="Cambria" pitchFamily="18" charset="0"/>
                <a:ea typeface="Cambria" pitchFamily="18" charset="0"/>
              </a:rPr>
              <a:t> </a:t>
            </a:r>
            <a:r>
              <a:rPr lang="en-US" sz="2400" dirty="0" err="1">
                <a:solidFill>
                  <a:schemeClr val="tx2"/>
                </a:solidFill>
                <a:latin typeface="Cambria" pitchFamily="18" charset="0"/>
                <a:ea typeface="Cambria" pitchFamily="18" charset="0"/>
              </a:rPr>
              <a:t>nezavisno</a:t>
            </a:r>
            <a:r>
              <a:rPr lang="en-US" sz="2400" dirty="0">
                <a:solidFill>
                  <a:schemeClr val="tx2"/>
                </a:solidFill>
                <a:latin typeface="Cambria" pitchFamily="18" charset="0"/>
                <a:ea typeface="Cambria" pitchFamily="18" charset="0"/>
              </a:rPr>
              <a:t>, </a:t>
            </a:r>
            <a:r>
              <a:rPr lang="en-US" sz="2400" dirty="0" err="1" smtClean="0">
                <a:solidFill>
                  <a:schemeClr val="tx2"/>
                </a:solidFill>
                <a:latin typeface="Cambria" pitchFamily="18" charset="0"/>
                <a:ea typeface="Cambria" pitchFamily="18" charset="0"/>
              </a:rPr>
              <a:t>odnosno</a:t>
            </a:r>
            <a:r>
              <a:rPr lang="en-US" sz="2400" dirty="0" smtClean="0">
                <a:solidFill>
                  <a:schemeClr val="tx2"/>
                </a:solidFill>
                <a:latin typeface="Cambria" pitchFamily="18" charset="0"/>
                <a:ea typeface="Cambria" pitchFamily="18" charset="0"/>
              </a:rPr>
              <a:t> </a:t>
            </a:r>
            <a:r>
              <a:rPr lang="en-US" sz="2400" dirty="0">
                <a:solidFill>
                  <a:schemeClr val="tx2"/>
                </a:solidFill>
                <a:latin typeface="Cambria" pitchFamily="18" charset="0"/>
                <a:ea typeface="Cambria" pitchFamily="18" charset="0"/>
              </a:rPr>
              <a:t>model </a:t>
            </a:r>
            <a:r>
              <a:rPr lang="en-US" sz="2400" dirty="0" err="1">
                <a:solidFill>
                  <a:schemeClr val="tx2"/>
                </a:solidFill>
                <a:latin typeface="Cambria" pitchFamily="18" charset="0"/>
                <a:ea typeface="Cambria" pitchFamily="18" charset="0"/>
              </a:rPr>
              <a:t>podataka</a:t>
            </a:r>
            <a:r>
              <a:rPr lang="en-US" sz="2400" dirty="0">
                <a:solidFill>
                  <a:schemeClr val="tx2"/>
                </a:solidFill>
                <a:latin typeface="Cambria" pitchFamily="18" charset="0"/>
                <a:ea typeface="Cambria" pitchFamily="18" charset="0"/>
              </a:rPr>
              <a:t> </a:t>
            </a:r>
            <a:r>
              <a:rPr lang="en-US" sz="2400" dirty="0" err="1" smtClean="0">
                <a:solidFill>
                  <a:schemeClr val="tx2"/>
                </a:solidFill>
                <a:latin typeface="Cambria" pitchFamily="18" charset="0"/>
                <a:ea typeface="Cambria" pitchFamily="18" charset="0"/>
              </a:rPr>
              <a:t>predhodi</a:t>
            </a:r>
            <a:r>
              <a:rPr lang="en-US" sz="2400" dirty="0" smtClean="0">
                <a:solidFill>
                  <a:schemeClr val="tx2"/>
                </a:solidFill>
                <a:latin typeface="Cambria" pitchFamily="18" charset="0"/>
                <a:ea typeface="Cambria" pitchFamily="18" charset="0"/>
              </a:rPr>
              <a:t> </a:t>
            </a:r>
            <a:r>
              <a:rPr lang="en-US" sz="2400" dirty="0" err="1">
                <a:solidFill>
                  <a:schemeClr val="tx2"/>
                </a:solidFill>
                <a:latin typeface="Cambria" pitchFamily="18" charset="0"/>
                <a:ea typeface="Cambria" pitchFamily="18" charset="0"/>
              </a:rPr>
              <a:t>izradi</a:t>
            </a:r>
            <a:r>
              <a:rPr lang="en-US" sz="2400" dirty="0">
                <a:solidFill>
                  <a:schemeClr val="tx2"/>
                </a:solidFill>
                <a:latin typeface="Cambria" pitchFamily="18" charset="0"/>
                <a:ea typeface="Cambria" pitchFamily="18" charset="0"/>
              </a:rPr>
              <a:t> </a:t>
            </a:r>
            <a:r>
              <a:rPr lang="en-US" sz="2400" dirty="0" err="1">
                <a:solidFill>
                  <a:schemeClr val="tx2"/>
                </a:solidFill>
                <a:latin typeface="Cambria" pitchFamily="18" charset="0"/>
                <a:ea typeface="Cambria" pitchFamily="18" charset="0"/>
              </a:rPr>
              <a:t>modela</a:t>
            </a:r>
            <a:r>
              <a:rPr lang="en-US" sz="2400" dirty="0">
                <a:solidFill>
                  <a:schemeClr val="tx2"/>
                </a:solidFill>
                <a:latin typeface="Cambria" pitchFamily="18" charset="0"/>
                <a:ea typeface="Cambria" pitchFamily="18" charset="0"/>
              </a:rPr>
              <a:t> </a:t>
            </a:r>
            <a:r>
              <a:rPr lang="en-US" sz="2400" dirty="0" err="1">
                <a:solidFill>
                  <a:schemeClr val="tx2"/>
                </a:solidFill>
                <a:latin typeface="Cambria" pitchFamily="18" charset="0"/>
                <a:ea typeface="Cambria" pitchFamily="18" charset="0"/>
              </a:rPr>
              <a:t>procesa</a:t>
            </a:r>
            <a:r>
              <a:rPr lang="en-US" sz="2400" dirty="0">
                <a:solidFill>
                  <a:schemeClr val="tx2"/>
                </a:solidFill>
                <a:latin typeface="Cambria" pitchFamily="18" charset="0"/>
                <a:ea typeface="Cambria" pitchFamily="18" charset="0"/>
              </a:rPr>
              <a:t>. </a:t>
            </a:r>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60032" y="2132856"/>
            <a:ext cx="3682554" cy="15126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7952163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peech Bubble: Oval 5">
            <a:extLst>
              <a:ext uri="{FF2B5EF4-FFF2-40B4-BE49-F238E27FC236}">
                <a16:creationId xmlns="" xmlns:a16="http://schemas.microsoft.com/office/drawing/2014/main" id="{E18DFA8B-3A7E-4227-8EC4-A4E52C50A56C}"/>
              </a:ext>
            </a:extLst>
          </p:cNvPr>
          <p:cNvSpPr/>
          <p:nvPr/>
        </p:nvSpPr>
        <p:spPr>
          <a:xfrm>
            <a:off x="6516216" y="1052736"/>
            <a:ext cx="2483768" cy="1358492"/>
          </a:xfrm>
          <a:prstGeom prst="wedgeEllipseCallou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sr-Latn-RS" dirty="0">
                <a:solidFill>
                  <a:srgbClr val="1F497D"/>
                </a:solidFill>
              </a:rPr>
              <a:t>Koja su pravila pri dekompoziciji DTP-a?</a:t>
            </a:r>
            <a:endParaRPr lang="en-US" dirty="0">
              <a:solidFill>
                <a:srgbClr val="1F497D"/>
              </a:solidFill>
            </a:endParaRPr>
          </a:p>
        </p:txBody>
      </p:sp>
      <p:pic>
        <p:nvPicPr>
          <p:cNvPr id="8" name="Picture 7">
            <a:extLst>
              <a:ext uri="{FF2B5EF4-FFF2-40B4-BE49-F238E27FC236}">
                <a16:creationId xmlns="" xmlns:a16="http://schemas.microsoft.com/office/drawing/2014/main" id="{8C2C3816-1F61-4B28-AB6E-E6079CD508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64704"/>
            <a:ext cx="5580112" cy="5899760"/>
          </a:xfrm>
          <a:prstGeom prst="rect">
            <a:avLst/>
          </a:prstGeom>
        </p:spPr>
      </p:pic>
    </p:spTree>
    <p:extLst>
      <p:ext uri="{BB962C8B-B14F-4D97-AF65-F5344CB8AC3E}">
        <p14:creationId xmlns:p14="http://schemas.microsoft.com/office/powerpoint/2010/main" val="40230564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2">
            <a:extLst>
              <a:ext uri="{FF2B5EF4-FFF2-40B4-BE49-F238E27FC236}">
                <a16:creationId xmlns="" xmlns:a16="http://schemas.microsoft.com/office/drawing/2014/main" id="{3CB2F799-AB14-4E26-B0B2-D57EAFB13837}"/>
              </a:ext>
            </a:extLst>
          </p:cNvPr>
          <p:cNvSpPr>
            <a:spLocks noGrp="1"/>
          </p:cNvSpPr>
          <p:nvPr>
            <p:ph type="subTitle" idx="1"/>
          </p:nvPr>
        </p:nvSpPr>
        <p:spPr>
          <a:xfrm>
            <a:off x="539552" y="1262365"/>
            <a:ext cx="7200800" cy="1014507"/>
          </a:xfrm>
        </p:spPr>
        <p:txBody>
          <a:bodyPr>
            <a:normAutofit/>
          </a:bodyPr>
          <a:lstStyle/>
          <a:p>
            <a:pPr algn="l"/>
            <a:r>
              <a:rPr lang="sr-Latn-RS" sz="2400" b="1" dirty="0">
                <a:solidFill>
                  <a:schemeClr val="tx2"/>
                </a:solidFill>
                <a:latin typeface="Cambria" pitchFamily="18" charset="0"/>
              </a:rPr>
              <a:t>Dijagram konteksta IS studentske službe</a:t>
            </a:r>
          </a:p>
        </p:txBody>
      </p:sp>
      <p:pic>
        <p:nvPicPr>
          <p:cNvPr id="4" name="Picture 3">
            <a:extLst>
              <a:ext uri="{FF2B5EF4-FFF2-40B4-BE49-F238E27FC236}">
                <a16:creationId xmlns="" xmlns:a16="http://schemas.microsoft.com/office/drawing/2014/main" id="{73332D7B-DBC7-4287-8C37-0EAFA471AE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513" y="2410682"/>
            <a:ext cx="8844716" cy="4069400"/>
          </a:xfrm>
          <a:prstGeom prst="rect">
            <a:avLst/>
          </a:prstGeom>
        </p:spPr>
      </p:pic>
    </p:spTree>
    <p:extLst>
      <p:ext uri="{BB962C8B-B14F-4D97-AF65-F5344CB8AC3E}">
        <p14:creationId xmlns:p14="http://schemas.microsoft.com/office/powerpoint/2010/main" val="53160270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2">
            <a:extLst>
              <a:ext uri="{FF2B5EF4-FFF2-40B4-BE49-F238E27FC236}">
                <a16:creationId xmlns="" xmlns:a16="http://schemas.microsoft.com/office/drawing/2014/main" id="{3CB2F799-AB14-4E26-B0B2-D57EAFB13837}"/>
              </a:ext>
            </a:extLst>
          </p:cNvPr>
          <p:cNvSpPr>
            <a:spLocks noGrp="1"/>
          </p:cNvSpPr>
          <p:nvPr>
            <p:ph type="subTitle" idx="1"/>
          </p:nvPr>
        </p:nvSpPr>
        <p:spPr>
          <a:xfrm>
            <a:off x="251520" y="1285865"/>
            <a:ext cx="2016224" cy="2166635"/>
          </a:xfrm>
        </p:spPr>
        <p:txBody>
          <a:bodyPr>
            <a:normAutofit/>
          </a:bodyPr>
          <a:lstStyle/>
          <a:p>
            <a:pPr algn="l"/>
            <a:r>
              <a:rPr lang="sr-Latn-RS" sz="2400" b="1" dirty="0">
                <a:solidFill>
                  <a:schemeClr val="tx2"/>
                </a:solidFill>
                <a:latin typeface="Cambria" pitchFamily="18" charset="0"/>
              </a:rPr>
              <a:t>Dijagram prvog nivoa IS studentske službe</a:t>
            </a:r>
          </a:p>
        </p:txBody>
      </p:sp>
      <p:pic>
        <p:nvPicPr>
          <p:cNvPr id="3" name="Picture 2">
            <a:extLst>
              <a:ext uri="{FF2B5EF4-FFF2-40B4-BE49-F238E27FC236}">
                <a16:creationId xmlns="" xmlns:a16="http://schemas.microsoft.com/office/drawing/2014/main" id="{4D999116-C6AA-42A4-8EDD-849A8C3967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85827" y="1262365"/>
            <a:ext cx="6942422" cy="5159187"/>
          </a:xfrm>
          <a:prstGeom prst="rect">
            <a:avLst/>
          </a:prstGeom>
        </p:spPr>
      </p:pic>
    </p:spTree>
    <p:extLst>
      <p:ext uri="{BB962C8B-B14F-4D97-AF65-F5344CB8AC3E}">
        <p14:creationId xmlns:p14="http://schemas.microsoft.com/office/powerpoint/2010/main" val="385851688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2">
            <a:extLst>
              <a:ext uri="{FF2B5EF4-FFF2-40B4-BE49-F238E27FC236}">
                <a16:creationId xmlns="" xmlns:a16="http://schemas.microsoft.com/office/drawing/2014/main" id="{3CB2F799-AB14-4E26-B0B2-D57EAFB13837}"/>
              </a:ext>
            </a:extLst>
          </p:cNvPr>
          <p:cNvSpPr>
            <a:spLocks noGrp="1"/>
          </p:cNvSpPr>
          <p:nvPr>
            <p:ph type="subTitle" idx="1"/>
          </p:nvPr>
        </p:nvSpPr>
        <p:spPr>
          <a:xfrm>
            <a:off x="251520" y="1052736"/>
            <a:ext cx="5328592" cy="558959"/>
          </a:xfrm>
        </p:spPr>
        <p:txBody>
          <a:bodyPr>
            <a:normAutofit/>
          </a:bodyPr>
          <a:lstStyle/>
          <a:p>
            <a:pPr algn="l"/>
            <a:r>
              <a:rPr lang="sr-Latn-RS" sz="2400" b="1" dirty="0">
                <a:solidFill>
                  <a:schemeClr val="tx2"/>
                </a:solidFill>
                <a:latin typeface="Cambria" pitchFamily="18" charset="0"/>
              </a:rPr>
              <a:t>Dekompozicija procesa Upis (1)</a:t>
            </a:r>
          </a:p>
        </p:txBody>
      </p:sp>
      <p:pic>
        <p:nvPicPr>
          <p:cNvPr id="4" name="Picture 3">
            <a:extLst>
              <a:ext uri="{FF2B5EF4-FFF2-40B4-BE49-F238E27FC236}">
                <a16:creationId xmlns="" xmlns:a16="http://schemas.microsoft.com/office/drawing/2014/main" id="{907C8B8B-2B1D-4957-9A07-F45985AF7B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1580" y="1556792"/>
            <a:ext cx="7560840" cy="4895685"/>
          </a:xfrm>
          <a:prstGeom prst="rect">
            <a:avLst/>
          </a:prstGeom>
        </p:spPr>
      </p:pic>
    </p:spTree>
    <p:extLst>
      <p:ext uri="{BB962C8B-B14F-4D97-AF65-F5344CB8AC3E}">
        <p14:creationId xmlns:p14="http://schemas.microsoft.com/office/powerpoint/2010/main" val="391839792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2">
            <a:extLst>
              <a:ext uri="{FF2B5EF4-FFF2-40B4-BE49-F238E27FC236}">
                <a16:creationId xmlns="" xmlns:a16="http://schemas.microsoft.com/office/drawing/2014/main" id="{3CB2F799-AB14-4E26-B0B2-D57EAFB13837}"/>
              </a:ext>
            </a:extLst>
          </p:cNvPr>
          <p:cNvSpPr>
            <a:spLocks noGrp="1"/>
          </p:cNvSpPr>
          <p:nvPr>
            <p:ph type="subTitle" idx="1"/>
          </p:nvPr>
        </p:nvSpPr>
        <p:spPr>
          <a:xfrm>
            <a:off x="251520" y="1052736"/>
            <a:ext cx="6192688" cy="558959"/>
          </a:xfrm>
        </p:spPr>
        <p:txBody>
          <a:bodyPr>
            <a:normAutofit/>
          </a:bodyPr>
          <a:lstStyle/>
          <a:p>
            <a:pPr algn="l"/>
            <a:r>
              <a:rPr lang="sr-Latn-RS" sz="2400" b="1" dirty="0">
                <a:solidFill>
                  <a:schemeClr val="tx2"/>
                </a:solidFill>
                <a:latin typeface="Cambria" pitchFamily="18" charset="0"/>
              </a:rPr>
              <a:t>Dekompozicija procesa Obrada ispita (2)</a:t>
            </a:r>
          </a:p>
        </p:txBody>
      </p:sp>
      <p:pic>
        <p:nvPicPr>
          <p:cNvPr id="3" name="Picture 2">
            <a:extLst>
              <a:ext uri="{FF2B5EF4-FFF2-40B4-BE49-F238E27FC236}">
                <a16:creationId xmlns="" xmlns:a16="http://schemas.microsoft.com/office/drawing/2014/main" id="{B1BBD1D0-593D-499D-9D1E-23AE7A196E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0082" y="2060848"/>
            <a:ext cx="8645088" cy="4392488"/>
          </a:xfrm>
          <a:prstGeom prst="rect">
            <a:avLst/>
          </a:prstGeom>
        </p:spPr>
      </p:pic>
    </p:spTree>
    <p:extLst>
      <p:ext uri="{BB962C8B-B14F-4D97-AF65-F5344CB8AC3E}">
        <p14:creationId xmlns:p14="http://schemas.microsoft.com/office/powerpoint/2010/main" val="124548352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2">
            <a:extLst>
              <a:ext uri="{FF2B5EF4-FFF2-40B4-BE49-F238E27FC236}">
                <a16:creationId xmlns="" xmlns:a16="http://schemas.microsoft.com/office/drawing/2014/main" id="{3CB2F799-AB14-4E26-B0B2-D57EAFB13837}"/>
              </a:ext>
            </a:extLst>
          </p:cNvPr>
          <p:cNvSpPr>
            <a:spLocks noGrp="1"/>
          </p:cNvSpPr>
          <p:nvPr>
            <p:ph type="subTitle" idx="1"/>
          </p:nvPr>
        </p:nvSpPr>
        <p:spPr>
          <a:xfrm>
            <a:off x="251520" y="1052736"/>
            <a:ext cx="6840760" cy="558959"/>
          </a:xfrm>
        </p:spPr>
        <p:txBody>
          <a:bodyPr>
            <a:normAutofit/>
          </a:bodyPr>
          <a:lstStyle/>
          <a:p>
            <a:pPr algn="l"/>
            <a:r>
              <a:rPr lang="sr-Latn-RS" sz="2400" b="1" dirty="0">
                <a:solidFill>
                  <a:schemeClr val="tx2"/>
                </a:solidFill>
                <a:latin typeface="Cambria" pitchFamily="18" charset="0"/>
              </a:rPr>
              <a:t>Dekompozicija procesa Izdavanje uverenja (3)</a:t>
            </a:r>
          </a:p>
        </p:txBody>
      </p:sp>
      <p:pic>
        <p:nvPicPr>
          <p:cNvPr id="4" name="Picture 3">
            <a:extLst>
              <a:ext uri="{FF2B5EF4-FFF2-40B4-BE49-F238E27FC236}">
                <a16:creationId xmlns="" xmlns:a16="http://schemas.microsoft.com/office/drawing/2014/main" id="{98891FF6-D00C-46F0-B977-F645516C78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499" y="2204864"/>
            <a:ext cx="9004576" cy="4176464"/>
          </a:xfrm>
          <a:prstGeom prst="rect">
            <a:avLst/>
          </a:prstGeom>
        </p:spPr>
      </p:pic>
    </p:spTree>
    <p:extLst>
      <p:ext uri="{BB962C8B-B14F-4D97-AF65-F5344CB8AC3E}">
        <p14:creationId xmlns:p14="http://schemas.microsoft.com/office/powerpoint/2010/main" val="178785559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875718D3-DCDD-4FDE-A1F5-802D1015D5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7603" y="1087036"/>
            <a:ext cx="7888793" cy="5400600"/>
          </a:xfrm>
          <a:prstGeom prst="rect">
            <a:avLst/>
          </a:prstGeom>
        </p:spPr>
      </p:pic>
      <p:sp>
        <p:nvSpPr>
          <p:cNvPr id="7" name="Subtitle 2">
            <a:extLst>
              <a:ext uri="{FF2B5EF4-FFF2-40B4-BE49-F238E27FC236}">
                <a16:creationId xmlns="" xmlns:a16="http://schemas.microsoft.com/office/drawing/2014/main" id="{3CB2F799-AB14-4E26-B0B2-D57EAFB13837}"/>
              </a:ext>
            </a:extLst>
          </p:cNvPr>
          <p:cNvSpPr>
            <a:spLocks noGrp="1"/>
          </p:cNvSpPr>
          <p:nvPr>
            <p:ph type="subTitle" idx="1"/>
          </p:nvPr>
        </p:nvSpPr>
        <p:spPr>
          <a:xfrm>
            <a:off x="4143726" y="4581128"/>
            <a:ext cx="4372670" cy="1296144"/>
          </a:xfrm>
        </p:spPr>
        <p:txBody>
          <a:bodyPr>
            <a:normAutofit/>
          </a:bodyPr>
          <a:lstStyle/>
          <a:p>
            <a:pPr algn="l"/>
            <a:r>
              <a:rPr lang="sr-Latn-RS" sz="2400" b="1" dirty="0">
                <a:solidFill>
                  <a:schemeClr val="tx2"/>
                </a:solidFill>
                <a:latin typeface="Cambria" pitchFamily="18" charset="0"/>
              </a:rPr>
              <a:t>Dijagram dekompozicije za IS studentske službe</a:t>
            </a:r>
          </a:p>
        </p:txBody>
      </p:sp>
    </p:spTree>
    <p:extLst>
      <p:ext uri="{BB962C8B-B14F-4D97-AF65-F5344CB8AC3E}">
        <p14:creationId xmlns:p14="http://schemas.microsoft.com/office/powerpoint/2010/main" val="41890843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11560" y="1052737"/>
            <a:ext cx="7846640" cy="1008111"/>
          </a:xfrm>
        </p:spPr>
        <p:txBody>
          <a:bodyPr>
            <a:normAutofit fontScale="90000"/>
          </a:bodyPr>
          <a:lstStyle/>
          <a:p>
            <a:pPr algn="l"/>
            <a:r>
              <a:rPr lang="pl-PL" sz="3200" dirty="0">
                <a:solidFill>
                  <a:srgbClr val="002060"/>
                </a:solidFill>
                <a:latin typeface="Cambria" pitchFamily="18" charset="0"/>
                <a:ea typeface="Cambria" pitchFamily="18" charset="0"/>
              </a:rPr>
              <a:t>Veza između modela podataka i modela </a:t>
            </a:r>
            <a:r>
              <a:rPr lang="pl-PL" sz="3200" dirty="0" smtClean="0">
                <a:solidFill>
                  <a:srgbClr val="002060"/>
                </a:solidFill>
                <a:latin typeface="Cambria" pitchFamily="18" charset="0"/>
                <a:ea typeface="Cambria" pitchFamily="18" charset="0"/>
              </a:rPr>
              <a:t>funkcija</a:t>
            </a:r>
            <a:endParaRPr lang="pl-PL" sz="3200" dirty="0">
              <a:solidFill>
                <a:srgbClr val="002060"/>
              </a:solidFill>
              <a:latin typeface="Cambria" pitchFamily="18" charset="0"/>
              <a:ea typeface="Cambria" pitchFamily="18" charset="0"/>
            </a:endParaRPr>
          </a:p>
        </p:txBody>
      </p:sp>
      <p:pic>
        <p:nvPicPr>
          <p:cNvPr id="4" name="Picture 2"/>
          <p:cNvPicPr>
            <a:picLocks noChangeAspect="1" noChangeArrowheads="1"/>
          </p:cNvPicPr>
          <p:nvPr/>
        </p:nvPicPr>
        <p:blipFill>
          <a:blip r:embed="rId2">
            <a:duotone>
              <a:schemeClr val="accent2">
                <a:shade val="45000"/>
                <a:satMod val="135000"/>
              </a:schemeClr>
              <a:prstClr val="white"/>
            </a:duotone>
            <a:extLst>
              <a:ext uri="{BEBA8EAE-BF5A-486C-A8C5-ECC9F3942E4B}">
                <a14:imgProps xmlns:a14="http://schemas.microsoft.com/office/drawing/2010/main">
                  <a14:imgLayer r:embed="rId3">
                    <a14:imgEffect>
                      <a14:sharpenSoften amount="50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1259632" y="2204864"/>
            <a:ext cx="6560251" cy="40324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5750048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1043608" y="1700808"/>
            <a:ext cx="7132712" cy="3600400"/>
          </a:xfrm>
        </p:spPr>
        <p:txBody>
          <a:bodyPr>
            <a:normAutofit/>
          </a:bodyPr>
          <a:lstStyle/>
          <a:p>
            <a:pPr marL="0" indent="0">
              <a:spcBef>
                <a:spcPts val="1200"/>
              </a:spcBef>
              <a:buNone/>
            </a:pPr>
            <a:r>
              <a:rPr lang="en-US" sz="2400" dirty="0" err="1">
                <a:solidFill>
                  <a:srgbClr val="002060"/>
                </a:solidFill>
                <a:latin typeface="Cambria" pitchFamily="18" charset="0"/>
                <a:ea typeface="Cambria" pitchFamily="18" charset="0"/>
                <a:cs typeface="Arial" pitchFamily="34" charset="0"/>
              </a:rPr>
              <a:t>Nezavisno</a:t>
            </a:r>
            <a:r>
              <a:rPr lang="en-US" sz="2400" dirty="0">
                <a:solidFill>
                  <a:srgbClr val="002060"/>
                </a:solidFill>
                <a:latin typeface="Cambria" pitchFamily="18" charset="0"/>
                <a:ea typeface="Cambria" pitchFamily="18" charset="0"/>
                <a:cs typeface="Arial" pitchFamily="34" charset="0"/>
              </a:rPr>
              <a:t> </a:t>
            </a:r>
            <a:r>
              <a:rPr lang="en-US" sz="2400" dirty="0" err="1">
                <a:solidFill>
                  <a:srgbClr val="002060"/>
                </a:solidFill>
                <a:latin typeface="Cambria" pitchFamily="18" charset="0"/>
                <a:ea typeface="Cambria" pitchFamily="18" charset="0"/>
                <a:cs typeface="Arial" pitchFamily="34" charset="0"/>
              </a:rPr>
              <a:t>projektovanje</a:t>
            </a:r>
            <a:r>
              <a:rPr lang="en-US" sz="2400" dirty="0">
                <a:solidFill>
                  <a:srgbClr val="002060"/>
                </a:solidFill>
                <a:latin typeface="Cambria" pitchFamily="18" charset="0"/>
                <a:ea typeface="Cambria" pitchFamily="18" charset="0"/>
                <a:cs typeface="Arial" pitchFamily="34" charset="0"/>
              </a:rPr>
              <a:t> je </a:t>
            </a:r>
            <a:r>
              <a:rPr lang="en-US" sz="2400" dirty="0" err="1">
                <a:solidFill>
                  <a:srgbClr val="002060"/>
                </a:solidFill>
                <a:latin typeface="Cambria" pitchFamily="18" charset="0"/>
                <a:ea typeface="Cambria" pitchFamily="18" charset="0"/>
                <a:cs typeface="Arial" pitchFamily="34" charset="0"/>
              </a:rPr>
              <a:t>moguće</a:t>
            </a:r>
            <a:r>
              <a:rPr lang="en-US" sz="2400" dirty="0">
                <a:solidFill>
                  <a:srgbClr val="002060"/>
                </a:solidFill>
                <a:latin typeface="Cambria" pitchFamily="18" charset="0"/>
                <a:ea typeface="Cambria" pitchFamily="18" charset="0"/>
                <a:cs typeface="Arial" pitchFamily="34" charset="0"/>
              </a:rPr>
              <a:t>, </a:t>
            </a:r>
            <a:r>
              <a:rPr lang="en-US" sz="2400" dirty="0" err="1">
                <a:solidFill>
                  <a:srgbClr val="002060"/>
                </a:solidFill>
                <a:latin typeface="Cambria" pitchFamily="18" charset="0"/>
                <a:ea typeface="Cambria" pitchFamily="18" charset="0"/>
                <a:cs typeface="Arial" pitchFamily="34" charset="0"/>
              </a:rPr>
              <a:t>jer</a:t>
            </a:r>
            <a:r>
              <a:rPr lang="en-US" sz="2400" dirty="0">
                <a:solidFill>
                  <a:srgbClr val="002060"/>
                </a:solidFill>
                <a:latin typeface="Cambria" pitchFamily="18" charset="0"/>
                <a:ea typeface="Cambria" pitchFamily="18" charset="0"/>
                <a:cs typeface="Arial" pitchFamily="34" charset="0"/>
              </a:rPr>
              <a:t>: </a:t>
            </a:r>
          </a:p>
          <a:p>
            <a:pPr>
              <a:spcBef>
                <a:spcPts val="1200"/>
              </a:spcBef>
            </a:pPr>
            <a:r>
              <a:rPr lang="vi-VN" sz="2400" dirty="0" smtClean="0">
                <a:solidFill>
                  <a:srgbClr val="002060"/>
                </a:solidFill>
                <a:latin typeface="Cambria" pitchFamily="18" charset="0"/>
                <a:ea typeface="Cambria" pitchFamily="18" charset="0"/>
                <a:cs typeface="Arial" pitchFamily="34" charset="0"/>
              </a:rPr>
              <a:t>kada </a:t>
            </a:r>
            <a:r>
              <a:rPr lang="vi-VN" sz="2400" dirty="0">
                <a:solidFill>
                  <a:srgbClr val="002060"/>
                </a:solidFill>
                <a:latin typeface="Cambria" pitchFamily="18" charset="0"/>
                <a:ea typeface="Cambria" pitchFamily="18" charset="0"/>
                <a:cs typeface="Arial" pitchFamily="34" charset="0"/>
              </a:rPr>
              <a:t>se projektuje model podataka ne uzimaju se u obzir procesi koji će obrađivati bazu podataka; </a:t>
            </a:r>
          </a:p>
          <a:p>
            <a:pPr>
              <a:spcBef>
                <a:spcPts val="1200"/>
              </a:spcBef>
            </a:pPr>
            <a:r>
              <a:rPr lang="en-US" sz="2400" dirty="0" err="1" smtClean="0">
                <a:solidFill>
                  <a:srgbClr val="002060"/>
                </a:solidFill>
                <a:latin typeface="Cambria" pitchFamily="18" charset="0"/>
                <a:ea typeface="Cambria" pitchFamily="18" charset="0"/>
                <a:cs typeface="Arial" pitchFamily="34" charset="0"/>
              </a:rPr>
              <a:t>mnoge</a:t>
            </a:r>
            <a:r>
              <a:rPr lang="en-US" sz="2400" dirty="0" smtClean="0">
                <a:solidFill>
                  <a:srgbClr val="002060"/>
                </a:solidFill>
                <a:latin typeface="Cambria" pitchFamily="18" charset="0"/>
                <a:ea typeface="Cambria" pitchFamily="18" charset="0"/>
                <a:cs typeface="Arial" pitchFamily="34" charset="0"/>
              </a:rPr>
              <a:t> </a:t>
            </a:r>
            <a:r>
              <a:rPr lang="en-US" sz="2400" dirty="0" err="1">
                <a:solidFill>
                  <a:srgbClr val="002060"/>
                </a:solidFill>
                <a:latin typeface="Cambria" pitchFamily="18" charset="0"/>
                <a:ea typeface="Cambria" pitchFamily="18" charset="0"/>
                <a:cs typeface="Arial" pitchFamily="34" charset="0"/>
              </a:rPr>
              <a:t>funkcije</a:t>
            </a:r>
            <a:r>
              <a:rPr lang="en-US" sz="2400" dirty="0">
                <a:solidFill>
                  <a:srgbClr val="002060"/>
                </a:solidFill>
                <a:latin typeface="Cambria" pitchFamily="18" charset="0"/>
                <a:ea typeface="Cambria" pitchFamily="18" charset="0"/>
                <a:cs typeface="Arial" pitchFamily="34" charset="0"/>
              </a:rPr>
              <a:t> </a:t>
            </a:r>
            <a:r>
              <a:rPr lang="en-US" sz="2400" dirty="0" err="1">
                <a:solidFill>
                  <a:srgbClr val="002060"/>
                </a:solidFill>
                <a:latin typeface="Cambria" pitchFamily="18" charset="0"/>
                <a:ea typeface="Cambria" pitchFamily="18" charset="0"/>
                <a:cs typeface="Arial" pitchFamily="34" charset="0"/>
              </a:rPr>
              <a:t>nisu</a:t>
            </a:r>
            <a:r>
              <a:rPr lang="en-US" sz="2400" dirty="0">
                <a:solidFill>
                  <a:srgbClr val="002060"/>
                </a:solidFill>
                <a:latin typeface="Cambria" pitchFamily="18" charset="0"/>
                <a:ea typeface="Cambria" pitchFamily="18" charset="0"/>
                <a:cs typeface="Arial" pitchFamily="34" charset="0"/>
              </a:rPr>
              <a:t> </a:t>
            </a:r>
            <a:r>
              <a:rPr lang="en-US" sz="2400" dirty="0" err="1" smtClean="0">
                <a:solidFill>
                  <a:srgbClr val="002060"/>
                </a:solidFill>
                <a:latin typeface="Cambria" pitchFamily="18" charset="0"/>
                <a:ea typeface="Cambria" pitchFamily="18" charset="0"/>
                <a:cs typeface="Arial" pitchFamily="34" charset="0"/>
              </a:rPr>
              <a:t>kriti</a:t>
            </a:r>
            <a:r>
              <a:rPr lang="sr-Latn-RS" sz="2400" dirty="0" smtClean="0">
                <a:solidFill>
                  <a:srgbClr val="002060"/>
                </a:solidFill>
                <a:latin typeface="Cambria" pitchFamily="18" charset="0"/>
                <a:ea typeface="Cambria" pitchFamily="18" charset="0"/>
                <a:cs typeface="Arial" pitchFamily="34" charset="0"/>
              </a:rPr>
              <a:t>č</a:t>
            </a:r>
            <a:r>
              <a:rPr lang="en-US" sz="2400" dirty="0" smtClean="0">
                <a:solidFill>
                  <a:srgbClr val="002060"/>
                </a:solidFill>
                <a:latin typeface="Cambria" pitchFamily="18" charset="0"/>
                <a:ea typeface="Cambria" pitchFamily="18" charset="0"/>
                <a:cs typeface="Arial" pitchFamily="34" charset="0"/>
              </a:rPr>
              <a:t>ne </a:t>
            </a:r>
            <a:r>
              <a:rPr lang="en-US" sz="2400" dirty="0" err="1">
                <a:solidFill>
                  <a:srgbClr val="002060"/>
                </a:solidFill>
                <a:latin typeface="Cambria" pitchFamily="18" charset="0"/>
                <a:ea typeface="Cambria" pitchFamily="18" charset="0"/>
                <a:cs typeface="Arial" pitchFamily="34" charset="0"/>
              </a:rPr>
              <a:t>sa</a:t>
            </a:r>
            <a:r>
              <a:rPr lang="en-US" sz="2400" dirty="0">
                <a:solidFill>
                  <a:srgbClr val="002060"/>
                </a:solidFill>
                <a:latin typeface="Cambria" pitchFamily="18" charset="0"/>
                <a:ea typeface="Cambria" pitchFamily="18" charset="0"/>
                <a:cs typeface="Arial" pitchFamily="34" charset="0"/>
              </a:rPr>
              <a:t> </a:t>
            </a:r>
            <a:r>
              <a:rPr lang="en-US" sz="2400" dirty="0" err="1">
                <a:solidFill>
                  <a:srgbClr val="002060"/>
                </a:solidFill>
                <a:latin typeface="Cambria" pitchFamily="18" charset="0"/>
                <a:ea typeface="Cambria" pitchFamily="18" charset="0"/>
                <a:cs typeface="Arial" pitchFamily="34" charset="0"/>
              </a:rPr>
              <a:t>aspekta</a:t>
            </a:r>
            <a:r>
              <a:rPr lang="en-US" sz="2400" dirty="0">
                <a:solidFill>
                  <a:srgbClr val="002060"/>
                </a:solidFill>
                <a:latin typeface="Cambria" pitchFamily="18" charset="0"/>
                <a:ea typeface="Cambria" pitchFamily="18" charset="0"/>
                <a:cs typeface="Arial" pitchFamily="34" charset="0"/>
              </a:rPr>
              <a:t> </a:t>
            </a:r>
            <a:r>
              <a:rPr lang="en-US" sz="2400" dirty="0" err="1">
                <a:solidFill>
                  <a:srgbClr val="002060"/>
                </a:solidFill>
                <a:latin typeface="Cambria" pitchFamily="18" charset="0"/>
                <a:ea typeface="Cambria" pitchFamily="18" charset="0"/>
                <a:cs typeface="Arial" pitchFamily="34" charset="0"/>
              </a:rPr>
              <a:t>projektovanja</a:t>
            </a:r>
            <a:r>
              <a:rPr lang="en-US" sz="2400" dirty="0">
                <a:solidFill>
                  <a:srgbClr val="002060"/>
                </a:solidFill>
                <a:latin typeface="Cambria" pitchFamily="18" charset="0"/>
                <a:ea typeface="Cambria" pitchFamily="18" charset="0"/>
                <a:cs typeface="Arial" pitchFamily="34" charset="0"/>
              </a:rPr>
              <a:t>; </a:t>
            </a:r>
          </a:p>
          <a:p>
            <a:pPr>
              <a:spcBef>
                <a:spcPts val="1200"/>
              </a:spcBef>
            </a:pPr>
            <a:r>
              <a:rPr lang="en-US" sz="2400" dirty="0" err="1" smtClean="0">
                <a:solidFill>
                  <a:srgbClr val="002060"/>
                </a:solidFill>
                <a:latin typeface="Cambria" pitchFamily="18" charset="0"/>
                <a:ea typeface="Cambria" pitchFamily="18" charset="0"/>
                <a:cs typeface="Arial" pitchFamily="34" charset="0"/>
              </a:rPr>
              <a:t>podaci</a:t>
            </a:r>
            <a:r>
              <a:rPr lang="en-US" sz="2400" dirty="0" smtClean="0">
                <a:solidFill>
                  <a:srgbClr val="002060"/>
                </a:solidFill>
                <a:latin typeface="Cambria" pitchFamily="18" charset="0"/>
                <a:ea typeface="Cambria" pitchFamily="18" charset="0"/>
                <a:cs typeface="Arial" pitchFamily="34" charset="0"/>
              </a:rPr>
              <a:t> </a:t>
            </a:r>
            <a:r>
              <a:rPr lang="en-US" sz="2400" dirty="0" err="1">
                <a:solidFill>
                  <a:srgbClr val="002060"/>
                </a:solidFill>
                <a:latin typeface="Cambria" pitchFamily="18" charset="0"/>
                <a:ea typeface="Cambria" pitchFamily="18" charset="0"/>
                <a:cs typeface="Arial" pitchFamily="34" charset="0"/>
              </a:rPr>
              <a:t>su</a:t>
            </a:r>
            <a:r>
              <a:rPr lang="en-US" sz="2400" dirty="0">
                <a:solidFill>
                  <a:srgbClr val="002060"/>
                </a:solidFill>
                <a:latin typeface="Cambria" pitchFamily="18" charset="0"/>
                <a:ea typeface="Cambria" pitchFamily="18" charset="0"/>
                <a:cs typeface="Arial" pitchFamily="34" charset="0"/>
              </a:rPr>
              <a:t> </a:t>
            </a:r>
            <a:r>
              <a:rPr lang="en-US" sz="2400" dirty="0" err="1">
                <a:solidFill>
                  <a:srgbClr val="002060"/>
                </a:solidFill>
                <a:latin typeface="Cambria" pitchFamily="18" charset="0"/>
                <a:ea typeface="Cambria" pitchFamily="18" charset="0"/>
                <a:cs typeface="Arial" pitchFamily="34" charset="0"/>
              </a:rPr>
              <a:t>zajednički</a:t>
            </a:r>
            <a:r>
              <a:rPr lang="en-US" sz="2400" dirty="0">
                <a:solidFill>
                  <a:srgbClr val="002060"/>
                </a:solidFill>
                <a:latin typeface="Cambria" pitchFamily="18" charset="0"/>
                <a:ea typeface="Cambria" pitchFamily="18" charset="0"/>
                <a:cs typeface="Arial" pitchFamily="34" charset="0"/>
              </a:rPr>
              <a:t> </a:t>
            </a:r>
            <a:r>
              <a:rPr lang="en-US" sz="2400" dirty="0" err="1">
                <a:solidFill>
                  <a:srgbClr val="002060"/>
                </a:solidFill>
                <a:latin typeface="Cambria" pitchFamily="18" charset="0"/>
                <a:ea typeface="Cambria" pitchFamily="18" charset="0"/>
                <a:cs typeface="Arial" pitchFamily="34" charset="0"/>
              </a:rPr>
              <a:t>za</a:t>
            </a:r>
            <a:r>
              <a:rPr lang="en-US" sz="2400" dirty="0">
                <a:solidFill>
                  <a:srgbClr val="002060"/>
                </a:solidFill>
                <a:latin typeface="Cambria" pitchFamily="18" charset="0"/>
                <a:ea typeface="Cambria" pitchFamily="18" charset="0"/>
                <a:cs typeface="Arial" pitchFamily="34" charset="0"/>
              </a:rPr>
              <a:t> </a:t>
            </a:r>
            <a:r>
              <a:rPr lang="en-US" sz="2400" dirty="0" err="1">
                <a:solidFill>
                  <a:srgbClr val="002060"/>
                </a:solidFill>
                <a:latin typeface="Cambria" pitchFamily="18" charset="0"/>
                <a:ea typeface="Cambria" pitchFamily="18" charset="0"/>
                <a:cs typeface="Arial" pitchFamily="34" charset="0"/>
              </a:rPr>
              <a:t>ceo</a:t>
            </a:r>
            <a:r>
              <a:rPr lang="en-US" sz="2400" dirty="0">
                <a:solidFill>
                  <a:srgbClr val="002060"/>
                </a:solidFill>
                <a:latin typeface="Cambria" pitchFamily="18" charset="0"/>
                <a:ea typeface="Cambria" pitchFamily="18" charset="0"/>
                <a:cs typeface="Arial" pitchFamily="34" charset="0"/>
              </a:rPr>
              <a:t> </a:t>
            </a:r>
            <a:r>
              <a:rPr lang="en-US" sz="2400" dirty="0" err="1" smtClean="0">
                <a:solidFill>
                  <a:srgbClr val="002060"/>
                </a:solidFill>
                <a:latin typeface="Cambria" pitchFamily="18" charset="0"/>
                <a:ea typeface="Cambria" pitchFamily="18" charset="0"/>
                <a:cs typeface="Arial" pitchFamily="34" charset="0"/>
              </a:rPr>
              <a:t>sistem</a:t>
            </a:r>
            <a:r>
              <a:rPr lang="en-US" sz="2400" dirty="0" smtClean="0">
                <a:solidFill>
                  <a:srgbClr val="002060"/>
                </a:solidFill>
                <a:latin typeface="Cambria" pitchFamily="18" charset="0"/>
                <a:ea typeface="Cambria" pitchFamily="18" charset="0"/>
                <a:cs typeface="Arial" pitchFamily="34" charset="0"/>
              </a:rPr>
              <a:t> </a:t>
            </a:r>
            <a:r>
              <a:rPr lang="sr-Latn-RS" sz="2400" dirty="0" smtClean="0">
                <a:solidFill>
                  <a:srgbClr val="002060"/>
                </a:solidFill>
                <a:latin typeface="Cambria" pitchFamily="18" charset="0"/>
                <a:ea typeface="Cambria" pitchFamily="18" charset="0"/>
                <a:cs typeface="Arial" pitchFamily="34" charset="0"/>
              </a:rPr>
              <a:t>organizacije </a:t>
            </a:r>
            <a:r>
              <a:rPr lang="en-US" sz="2400" dirty="0" err="1" smtClean="0">
                <a:solidFill>
                  <a:srgbClr val="002060"/>
                </a:solidFill>
                <a:latin typeface="Cambria" pitchFamily="18" charset="0"/>
                <a:ea typeface="Cambria" pitchFamily="18" charset="0"/>
                <a:cs typeface="Arial" pitchFamily="34" charset="0"/>
              </a:rPr>
              <a:t>dok</a:t>
            </a:r>
            <a:r>
              <a:rPr lang="en-US" sz="2400" dirty="0" smtClean="0">
                <a:solidFill>
                  <a:srgbClr val="002060"/>
                </a:solidFill>
                <a:latin typeface="Cambria" pitchFamily="18" charset="0"/>
                <a:ea typeface="Cambria" pitchFamily="18" charset="0"/>
                <a:cs typeface="Arial" pitchFamily="34" charset="0"/>
              </a:rPr>
              <a:t> </a:t>
            </a:r>
            <a:r>
              <a:rPr lang="en-US" sz="2400" dirty="0" err="1">
                <a:solidFill>
                  <a:srgbClr val="002060"/>
                </a:solidFill>
                <a:latin typeface="Cambria" pitchFamily="18" charset="0"/>
                <a:ea typeface="Cambria" pitchFamily="18" charset="0"/>
                <a:cs typeface="Arial" pitchFamily="34" charset="0"/>
              </a:rPr>
              <a:t>su</a:t>
            </a:r>
            <a:r>
              <a:rPr lang="en-US" sz="2400" dirty="0">
                <a:solidFill>
                  <a:srgbClr val="002060"/>
                </a:solidFill>
                <a:latin typeface="Cambria" pitchFamily="18" charset="0"/>
                <a:ea typeface="Cambria" pitchFamily="18" charset="0"/>
                <a:cs typeface="Arial" pitchFamily="34" charset="0"/>
              </a:rPr>
              <a:t> </a:t>
            </a:r>
            <a:r>
              <a:rPr lang="en-US" sz="2400" dirty="0" err="1">
                <a:solidFill>
                  <a:srgbClr val="002060"/>
                </a:solidFill>
                <a:latin typeface="Cambria" pitchFamily="18" charset="0"/>
                <a:ea typeface="Cambria" pitchFamily="18" charset="0"/>
                <a:cs typeface="Arial" pitchFamily="34" charset="0"/>
              </a:rPr>
              <a:t>funkcije</a:t>
            </a:r>
            <a:r>
              <a:rPr lang="en-US" sz="2400" dirty="0">
                <a:solidFill>
                  <a:srgbClr val="002060"/>
                </a:solidFill>
                <a:latin typeface="Cambria" pitchFamily="18" charset="0"/>
                <a:ea typeface="Cambria" pitchFamily="18" charset="0"/>
                <a:cs typeface="Arial" pitchFamily="34" charset="0"/>
              </a:rPr>
              <a:t> </a:t>
            </a:r>
            <a:r>
              <a:rPr lang="en-US" sz="2400" dirty="0" err="1">
                <a:solidFill>
                  <a:srgbClr val="002060"/>
                </a:solidFill>
                <a:latin typeface="Cambria" pitchFamily="18" charset="0"/>
                <a:ea typeface="Cambria" pitchFamily="18" charset="0"/>
                <a:cs typeface="Arial" pitchFamily="34" charset="0"/>
              </a:rPr>
              <a:t>više</a:t>
            </a:r>
            <a:r>
              <a:rPr lang="en-US" sz="2400" dirty="0">
                <a:solidFill>
                  <a:srgbClr val="002060"/>
                </a:solidFill>
                <a:latin typeface="Cambria" pitchFamily="18" charset="0"/>
                <a:ea typeface="Cambria" pitchFamily="18" charset="0"/>
                <a:cs typeface="Arial" pitchFamily="34" charset="0"/>
              </a:rPr>
              <a:t> </a:t>
            </a:r>
            <a:r>
              <a:rPr lang="en-US" sz="2400" dirty="0" err="1">
                <a:solidFill>
                  <a:srgbClr val="002060"/>
                </a:solidFill>
                <a:latin typeface="Cambria" pitchFamily="18" charset="0"/>
                <a:ea typeface="Cambria" pitchFamily="18" charset="0"/>
                <a:cs typeface="Arial" pitchFamily="34" charset="0"/>
              </a:rPr>
              <a:t>lokalne</a:t>
            </a:r>
            <a:r>
              <a:rPr lang="en-US" sz="2400" dirty="0">
                <a:solidFill>
                  <a:srgbClr val="002060"/>
                </a:solidFill>
                <a:latin typeface="Cambria" pitchFamily="18" charset="0"/>
                <a:ea typeface="Cambria" pitchFamily="18" charset="0"/>
                <a:cs typeface="Arial" pitchFamily="34" charset="0"/>
              </a:rPr>
              <a:t>, </a:t>
            </a:r>
            <a:r>
              <a:rPr lang="en-US" sz="2400" dirty="0" err="1">
                <a:solidFill>
                  <a:srgbClr val="002060"/>
                </a:solidFill>
                <a:latin typeface="Cambria" pitchFamily="18" charset="0"/>
                <a:ea typeface="Cambria" pitchFamily="18" charset="0"/>
                <a:cs typeface="Arial" pitchFamily="34" charset="0"/>
              </a:rPr>
              <a:t>tako</a:t>
            </a:r>
            <a:r>
              <a:rPr lang="en-US" sz="2400" dirty="0">
                <a:solidFill>
                  <a:srgbClr val="002060"/>
                </a:solidFill>
                <a:latin typeface="Cambria" pitchFamily="18" charset="0"/>
                <a:ea typeface="Cambria" pitchFamily="18" charset="0"/>
                <a:cs typeface="Arial" pitchFamily="34" charset="0"/>
              </a:rPr>
              <a:t> da model </a:t>
            </a:r>
            <a:r>
              <a:rPr lang="en-US" sz="2400" dirty="0" err="1">
                <a:solidFill>
                  <a:srgbClr val="002060"/>
                </a:solidFill>
                <a:latin typeface="Cambria" pitchFamily="18" charset="0"/>
                <a:ea typeface="Cambria" pitchFamily="18" charset="0"/>
                <a:cs typeface="Arial" pitchFamily="34" charset="0"/>
              </a:rPr>
              <a:t>podataka</a:t>
            </a:r>
            <a:r>
              <a:rPr lang="en-US" sz="2400" dirty="0">
                <a:solidFill>
                  <a:srgbClr val="002060"/>
                </a:solidFill>
                <a:latin typeface="Cambria" pitchFamily="18" charset="0"/>
                <a:ea typeface="Cambria" pitchFamily="18" charset="0"/>
                <a:cs typeface="Arial" pitchFamily="34" charset="0"/>
              </a:rPr>
              <a:t> </a:t>
            </a:r>
            <a:r>
              <a:rPr lang="en-US" sz="2400" dirty="0" err="1">
                <a:solidFill>
                  <a:srgbClr val="002060"/>
                </a:solidFill>
                <a:latin typeface="Cambria" pitchFamily="18" charset="0"/>
                <a:ea typeface="Cambria" pitchFamily="18" charset="0"/>
                <a:cs typeface="Arial" pitchFamily="34" charset="0"/>
              </a:rPr>
              <a:t>doprinosi</a:t>
            </a:r>
            <a:r>
              <a:rPr lang="en-US" sz="2400" dirty="0">
                <a:solidFill>
                  <a:srgbClr val="002060"/>
                </a:solidFill>
                <a:latin typeface="Cambria" pitchFamily="18" charset="0"/>
                <a:ea typeface="Cambria" pitchFamily="18" charset="0"/>
                <a:cs typeface="Arial" pitchFamily="34" charset="0"/>
              </a:rPr>
              <a:t> </a:t>
            </a:r>
            <a:r>
              <a:rPr lang="en-US" sz="2400" dirty="0" err="1">
                <a:solidFill>
                  <a:srgbClr val="002060"/>
                </a:solidFill>
                <a:latin typeface="Cambria" pitchFamily="18" charset="0"/>
                <a:ea typeface="Cambria" pitchFamily="18" charset="0"/>
                <a:cs typeface="Arial" pitchFamily="34" charset="0"/>
              </a:rPr>
              <a:t>integraciji</a:t>
            </a:r>
            <a:r>
              <a:rPr lang="en-US" sz="2400" dirty="0">
                <a:solidFill>
                  <a:srgbClr val="002060"/>
                </a:solidFill>
                <a:latin typeface="Cambria" pitchFamily="18" charset="0"/>
                <a:ea typeface="Cambria" pitchFamily="18" charset="0"/>
                <a:cs typeface="Arial" pitchFamily="34" charset="0"/>
              </a:rPr>
              <a:t> IS-a. </a:t>
            </a:r>
          </a:p>
          <a:p>
            <a:pPr>
              <a:spcBef>
                <a:spcPts val="1200"/>
              </a:spcBef>
            </a:pPr>
            <a:endParaRPr lang="en-US" sz="2400" dirty="0">
              <a:solidFill>
                <a:srgbClr val="002060"/>
              </a:solidFill>
              <a:latin typeface="Cambria" pitchFamily="18" charset="0"/>
              <a:ea typeface="Cambria" pitchFamily="18" charset="0"/>
              <a:cs typeface="Arial" pitchFamily="34" charset="0"/>
            </a:endParaRPr>
          </a:p>
        </p:txBody>
      </p:sp>
    </p:spTree>
    <p:extLst>
      <p:ext uri="{BB962C8B-B14F-4D97-AF65-F5344CB8AC3E}">
        <p14:creationId xmlns:p14="http://schemas.microsoft.com/office/powerpoint/2010/main" val="111336787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1115616" y="5791200"/>
            <a:ext cx="6977202" cy="838200"/>
          </a:xfrm>
        </p:spPr>
        <p:txBody>
          <a:bodyPr>
            <a:normAutofit/>
          </a:bodyPr>
          <a:lstStyle/>
          <a:p>
            <a:pPr marL="0" indent="0">
              <a:buNone/>
            </a:pPr>
            <a:r>
              <a:rPr lang="en-US" sz="2400" dirty="0" smtClean="0">
                <a:solidFill>
                  <a:srgbClr val="002060"/>
                </a:solidFill>
                <a:latin typeface="Cambria" pitchFamily="18" charset="0"/>
                <a:ea typeface="Cambria" pitchFamily="18" charset="0"/>
                <a:cs typeface="Arial" pitchFamily="34" charset="0"/>
              </a:rPr>
              <a:t>Pet </a:t>
            </a:r>
            <a:r>
              <a:rPr lang="en-US" sz="2400" dirty="0" err="1" smtClean="0">
                <a:solidFill>
                  <a:srgbClr val="002060"/>
                </a:solidFill>
                <a:latin typeface="Cambria" pitchFamily="18" charset="0"/>
                <a:ea typeface="Cambria" pitchFamily="18" charset="0"/>
                <a:cs typeface="Arial" pitchFamily="34" charset="0"/>
              </a:rPr>
              <a:t>ključnih</a:t>
            </a:r>
            <a:r>
              <a:rPr lang="en-US" sz="2400" dirty="0" smtClean="0">
                <a:solidFill>
                  <a:srgbClr val="002060"/>
                </a:solidFill>
                <a:latin typeface="Cambria" pitchFamily="18" charset="0"/>
                <a:ea typeface="Cambria" pitchFamily="18" charset="0"/>
                <a:cs typeface="Arial" pitchFamily="34" charset="0"/>
              </a:rPr>
              <a:t> </a:t>
            </a:r>
            <a:r>
              <a:rPr lang="en-US" sz="2400" dirty="0" err="1">
                <a:solidFill>
                  <a:srgbClr val="002060"/>
                </a:solidFill>
                <a:latin typeface="Cambria" pitchFamily="18" charset="0"/>
                <a:ea typeface="Cambria" pitchFamily="18" charset="0"/>
                <a:cs typeface="Arial" pitchFamily="34" charset="0"/>
              </a:rPr>
              <a:t>reći</a:t>
            </a:r>
            <a:r>
              <a:rPr lang="en-US" sz="2400" dirty="0">
                <a:solidFill>
                  <a:srgbClr val="002060"/>
                </a:solidFill>
                <a:latin typeface="Cambria" pitchFamily="18" charset="0"/>
                <a:ea typeface="Cambria" pitchFamily="18" charset="0"/>
                <a:cs typeface="Arial" pitchFamily="34" charset="0"/>
              </a:rPr>
              <a:t> u </a:t>
            </a:r>
            <a:r>
              <a:rPr lang="en-US" sz="2400" dirty="0" err="1">
                <a:solidFill>
                  <a:srgbClr val="002060"/>
                </a:solidFill>
                <a:latin typeface="Cambria" pitchFamily="18" charset="0"/>
                <a:ea typeface="Cambria" pitchFamily="18" charset="0"/>
                <a:cs typeface="Arial" pitchFamily="34" charset="0"/>
              </a:rPr>
              <a:t>sistemskoj</a:t>
            </a:r>
            <a:r>
              <a:rPr lang="en-US" sz="2400" dirty="0">
                <a:solidFill>
                  <a:srgbClr val="002060"/>
                </a:solidFill>
                <a:latin typeface="Cambria" pitchFamily="18" charset="0"/>
                <a:ea typeface="Cambria" pitchFamily="18" charset="0"/>
                <a:cs typeface="Arial" pitchFamily="34" charset="0"/>
              </a:rPr>
              <a:t> </a:t>
            </a:r>
            <a:r>
              <a:rPr lang="en-US" sz="2400" dirty="0" err="1">
                <a:solidFill>
                  <a:srgbClr val="002060"/>
                </a:solidFill>
                <a:latin typeface="Cambria" pitchFamily="18" charset="0"/>
                <a:ea typeface="Cambria" pitchFamily="18" charset="0"/>
                <a:cs typeface="Arial" pitchFamily="34" charset="0"/>
              </a:rPr>
              <a:t>analizi</a:t>
            </a:r>
            <a:r>
              <a:rPr lang="en-US" sz="2400" dirty="0">
                <a:solidFill>
                  <a:srgbClr val="002060"/>
                </a:solidFill>
                <a:latin typeface="Cambria" pitchFamily="18" charset="0"/>
                <a:ea typeface="Cambria" pitchFamily="18" charset="0"/>
                <a:cs typeface="Arial" pitchFamily="34" charset="0"/>
              </a:rPr>
              <a:t> (</a:t>
            </a:r>
            <a:r>
              <a:rPr lang="en-US" sz="2400" dirty="0" err="1">
                <a:solidFill>
                  <a:srgbClr val="002060"/>
                </a:solidFill>
                <a:latin typeface="Cambria" pitchFamily="18" charset="0"/>
                <a:ea typeface="Cambria" pitchFamily="18" charset="0"/>
                <a:cs typeface="Arial" pitchFamily="34" charset="0"/>
              </a:rPr>
              <a:t>engl.</a:t>
            </a:r>
            <a:r>
              <a:rPr lang="en-US" sz="2400" dirty="0">
                <a:solidFill>
                  <a:srgbClr val="002060"/>
                </a:solidFill>
                <a:latin typeface="Cambria" pitchFamily="18" charset="0"/>
                <a:ea typeface="Cambria" pitchFamily="18" charset="0"/>
                <a:cs typeface="Arial" pitchFamily="34" charset="0"/>
              </a:rPr>
              <a:t> 5W </a:t>
            </a:r>
            <a:r>
              <a:rPr lang="en-US" sz="2400" dirty="0" smtClean="0">
                <a:solidFill>
                  <a:srgbClr val="002060"/>
                </a:solidFill>
                <a:latin typeface="Cambria" pitchFamily="18" charset="0"/>
                <a:ea typeface="Cambria" pitchFamily="18" charset="0"/>
                <a:cs typeface="Arial" pitchFamily="34" charset="0"/>
              </a:rPr>
              <a:t>– Five Words</a:t>
            </a:r>
            <a:r>
              <a:rPr lang="en-US" sz="2400" dirty="0">
                <a:solidFill>
                  <a:srgbClr val="002060"/>
                </a:solidFill>
                <a:latin typeface="Cambria" pitchFamily="18" charset="0"/>
                <a:ea typeface="Cambria" pitchFamily="18" charset="0"/>
                <a:cs typeface="Arial" pitchFamily="34" charset="0"/>
              </a:rPr>
              <a:t>: What, Where, When, </a:t>
            </a:r>
            <a:r>
              <a:rPr lang="en-US" sz="2400" dirty="0" smtClean="0">
                <a:solidFill>
                  <a:srgbClr val="002060"/>
                </a:solidFill>
                <a:latin typeface="Cambria" pitchFamily="18" charset="0"/>
                <a:ea typeface="Cambria" pitchFamily="18" charset="0"/>
                <a:cs typeface="Arial" pitchFamily="34" charset="0"/>
              </a:rPr>
              <a:t>Who, </a:t>
            </a:r>
            <a:r>
              <a:rPr lang="en-US" sz="2400" dirty="0">
                <a:solidFill>
                  <a:srgbClr val="002060"/>
                </a:solidFill>
                <a:latin typeface="Cambria" pitchFamily="18" charset="0"/>
                <a:ea typeface="Cambria" pitchFamily="18" charset="0"/>
                <a:cs typeface="Arial" pitchFamily="34" charset="0"/>
              </a:rPr>
              <a:t>Why). </a:t>
            </a:r>
            <a:endParaRPr lang="en-US" sz="2400" dirty="0" smtClean="0">
              <a:solidFill>
                <a:srgbClr val="002060"/>
              </a:solidFill>
              <a:latin typeface="Cambria" pitchFamily="18" charset="0"/>
              <a:ea typeface="Cambria" pitchFamily="18" charset="0"/>
              <a:cs typeface="Arial" pitchFamily="34" charset="0"/>
            </a:endParaRPr>
          </a:p>
        </p:txBody>
      </p:sp>
      <p:pic>
        <p:nvPicPr>
          <p:cNvPr id="1027" name="Picture 3"/>
          <p:cNvPicPr>
            <a:picLocks noChangeAspect="1" noChangeArrowheads="1"/>
          </p:cNvPicPr>
          <p:nvPr/>
        </p:nvPicPr>
        <p:blipFill>
          <a:blip r:embed="rId2">
            <a:duotone>
              <a:prstClr val="black"/>
              <a:schemeClr val="tx2">
                <a:tint val="45000"/>
                <a:satMod val="400000"/>
              </a:schemeClr>
            </a:duotone>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683568" y="1772816"/>
            <a:ext cx="7896091" cy="4082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itle 1"/>
          <p:cNvSpPr txBox="1">
            <a:spLocks/>
          </p:cNvSpPr>
          <p:nvPr/>
        </p:nvSpPr>
        <p:spPr>
          <a:xfrm>
            <a:off x="611560" y="1052737"/>
            <a:ext cx="7846640" cy="792087"/>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err="1" smtClean="0">
                <a:solidFill>
                  <a:srgbClr val="002060"/>
                </a:solidFill>
                <a:latin typeface="Cambria" pitchFamily="18" charset="0"/>
                <a:ea typeface="Cambria" pitchFamily="18" charset="0"/>
              </a:rPr>
              <a:t>Analiza</a:t>
            </a:r>
            <a:r>
              <a:rPr lang="en-US" sz="3600" dirty="0" smtClean="0">
                <a:solidFill>
                  <a:srgbClr val="002060"/>
                </a:solidFill>
                <a:latin typeface="Cambria" pitchFamily="18" charset="0"/>
                <a:ea typeface="Cambria" pitchFamily="18" charset="0"/>
              </a:rPr>
              <a:t> </a:t>
            </a:r>
            <a:r>
              <a:rPr lang="en-US" sz="3600" dirty="0" err="1" smtClean="0">
                <a:solidFill>
                  <a:srgbClr val="002060"/>
                </a:solidFill>
                <a:latin typeface="Cambria" pitchFamily="18" charset="0"/>
                <a:ea typeface="Cambria" pitchFamily="18" charset="0"/>
              </a:rPr>
              <a:t>sistema</a:t>
            </a:r>
            <a:endParaRPr lang="en-US" sz="3600" dirty="0">
              <a:solidFill>
                <a:srgbClr val="002060"/>
              </a:solidFill>
              <a:latin typeface="Cambria" pitchFamily="18" charset="0"/>
              <a:ea typeface="Cambria" pitchFamily="18" charset="0"/>
            </a:endParaRPr>
          </a:p>
        </p:txBody>
      </p:sp>
    </p:spTree>
    <p:extLst>
      <p:ext uri="{BB962C8B-B14F-4D97-AF65-F5344CB8AC3E}">
        <p14:creationId xmlns:p14="http://schemas.microsoft.com/office/powerpoint/2010/main" val="154633497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539552" y="2132856"/>
            <a:ext cx="7704856" cy="4392488"/>
          </a:xfrm>
        </p:spPr>
        <p:txBody>
          <a:bodyPr>
            <a:noAutofit/>
          </a:bodyPr>
          <a:lstStyle/>
          <a:p>
            <a:pPr>
              <a:spcBef>
                <a:spcPts val="0"/>
              </a:spcBef>
            </a:pPr>
            <a:r>
              <a:rPr lang="en-US" sz="2400" dirty="0" err="1" smtClean="0">
                <a:solidFill>
                  <a:srgbClr val="002060"/>
                </a:solidFill>
                <a:latin typeface="Cambria" pitchFamily="18" charset="0"/>
                <a:ea typeface="Cambria" pitchFamily="18" charset="0"/>
              </a:rPr>
              <a:t>istorijski</a:t>
            </a:r>
            <a:r>
              <a:rPr lang="en-US" sz="2400" dirty="0" smtClean="0">
                <a:solidFill>
                  <a:srgbClr val="002060"/>
                </a:solidFill>
                <a:latin typeface="Cambria" pitchFamily="18" charset="0"/>
                <a:ea typeface="Cambria" pitchFamily="18" charset="0"/>
              </a:rPr>
              <a:t> </a:t>
            </a:r>
            <a:r>
              <a:rPr lang="en-US" sz="2400" dirty="0" err="1">
                <a:solidFill>
                  <a:srgbClr val="002060"/>
                </a:solidFill>
                <a:latin typeface="Cambria" pitchFamily="18" charset="0"/>
                <a:ea typeface="Cambria" pitchFamily="18" charset="0"/>
              </a:rPr>
              <a:t>aspekt</a:t>
            </a:r>
            <a:r>
              <a:rPr lang="en-US" sz="2400" dirty="0">
                <a:solidFill>
                  <a:srgbClr val="002060"/>
                </a:solidFill>
                <a:latin typeface="Cambria" pitchFamily="18" charset="0"/>
                <a:ea typeface="Cambria" pitchFamily="18" charset="0"/>
              </a:rPr>
              <a:t> </a:t>
            </a:r>
            <a:r>
              <a:rPr lang="en-US" sz="2400" dirty="0" err="1">
                <a:solidFill>
                  <a:srgbClr val="002060"/>
                </a:solidFill>
                <a:latin typeface="Cambria" pitchFamily="18" charset="0"/>
                <a:ea typeface="Cambria" pitchFamily="18" charset="0"/>
              </a:rPr>
              <a:t>organizacije</a:t>
            </a:r>
            <a:r>
              <a:rPr lang="en-US" sz="2400" dirty="0">
                <a:solidFill>
                  <a:srgbClr val="002060"/>
                </a:solidFill>
                <a:latin typeface="Cambria" pitchFamily="18" charset="0"/>
                <a:ea typeface="Cambria" pitchFamily="18" charset="0"/>
              </a:rPr>
              <a:t> </a:t>
            </a:r>
          </a:p>
          <a:p>
            <a:pPr>
              <a:spcBef>
                <a:spcPts val="0"/>
              </a:spcBef>
            </a:pPr>
            <a:r>
              <a:rPr lang="en-US" sz="2400" dirty="0" err="1" smtClean="0">
                <a:solidFill>
                  <a:srgbClr val="002060"/>
                </a:solidFill>
                <a:latin typeface="Cambria" pitchFamily="18" charset="0"/>
                <a:ea typeface="Cambria" pitchFamily="18" charset="0"/>
              </a:rPr>
              <a:t>poslovne</a:t>
            </a:r>
            <a:r>
              <a:rPr lang="en-US" sz="2400" dirty="0" smtClean="0">
                <a:solidFill>
                  <a:srgbClr val="002060"/>
                </a:solidFill>
                <a:latin typeface="Cambria" pitchFamily="18" charset="0"/>
                <a:ea typeface="Cambria" pitchFamily="18" charset="0"/>
              </a:rPr>
              <a:t> </a:t>
            </a:r>
            <a:r>
              <a:rPr lang="en-US" sz="2400" dirty="0" err="1">
                <a:solidFill>
                  <a:srgbClr val="002060"/>
                </a:solidFill>
                <a:latin typeface="Cambria" pitchFamily="18" charset="0"/>
                <a:ea typeface="Cambria" pitchFamily="18" charset="0"/>
              </a:rPr>
              <a:t>operacije</a:t>
            </a:r>
            <a:r>
              <a:rPr lang="en-US" sz="2400" dirty="0">
                <a:solidFill>
                  <a:srgbClr val="002060"/>
                </a:solidFill>
                <a:latin typeface="Cambria" pitchFamily="18" charset="0"/>
                <a:ea typeface="Cambria" pitchFamily="18" charset="0"/>
              </a:rPr>
              <a:t> </a:t>
            </a:r>
          </a:p>
          <a:p>
            <a:pPr>
              <a:spcBef>
                <a:spcPts val="0"/>
              </a:spcBef>
            </a:pPr>
            <a:r>
              <a:rPr lang="en-US" sz="2400" dirty="0" err="1" smtClean="0">
                <a:solidFill>
                  <a:srgbClr val="002060"/>
                </a:solidFill>
                <a:latin typeface="Cambria" pitchFamily="18" charset="0"/>
                <a:ea typeface="Cambria" pitchFamily="18" charset="0"/>
              </a:rPr>
              <a:t>informacioni</a:t>
            </a:r>
            <a:r>
              <a:rPr lang="en-US" sz="2400" dirty="0" smtClean="0">
                <a:solidFill>
                  <a:srgbClr val="002060"/>
                </a:solidFill>
                <a:latin typeface="Cambria" pitchFamily="18" charset="0"/>
                <a:ea typeface="Cambria" pitchFamily="18" charset="0"/>
              </a:rPr>
              <a:t> </a:t>
            </a:r>
            <a:r>
              <a:rPr lang="en-US" sz="2400" dirty="0" err="1">
                <a:solidFill>
                  <a:srgbClr val="002060"/>
                </a:solidFill>
                <a:latin typeface="Cambria" pitchFamily="18" charset="0"/>
                <a:ea typeface="Cambria" pitchFamily="18" charset="0"/>
              </a:rPr>
              <a:t>tokovi</a:t>
            </a:r>
            <a:r>
              <a:rPr lang="en-US" sz="2400" dirty="0">
                <a:solidFill>
                  <a:srgbClr val="002060"/>
                </a:solidFill>
                <a:latin typeface="Cambria" pitchFamily="18" charset="0"/>
                <a:ea typeface="Cambria" pitchFamily="18" charset="0"/>
              </a:rPr>
              <a:t> </a:t>
            </a:r>
          </a:p>
          <a:p>
            <a:pPr>
              <a:spcBef>
                <a:spcPts val="0"/>
              </a:spcBef>
            </a:pPr>
            <a:r>
              <a:rPr lang="en-US" sz="2400" dirty="0" err="1" smtClean="0">
                <a:solidFill>
                  <a:srgbClr val="002060"/>
                </a:solidFill>
                <a:latin typeface="Cambria" pitchFamily="18" charset="0"/>
                <a:ea typeface="Cambria" pitchFamily="18" charset="0"/>
              </a:rPr>
              <a:t>postojeće</a:t>
            </a:r>
            <a:r>
              <a:rPr lang="en-US" sz="2400" dirty="0" smtClean="0">
                <a:solidFill>
                  <a:srgbClr val="002060"/>
                </a:solidFill>
                <a:latin typeface="Cambria" pitchFamily="18" charset="0"/>
                <a:ea typeface="Cambria" pitchFamily="18" charset="0"/>
              </a:rPr>
              <a:t> </a:t>
            </a:r>
            <a:r>
              <a:rPr lang="en-US" sz="2400" dirty="0" err="1">
                <a:solidFill>
                  <a:srgbClr val="002060"/>
                </a:solidFill>
                <a:latin typeface="Cambria" pitchFamily="18" charset="0"/>
                <a:ea typeface="Cambria" pitchFamily="18" charset="0"/>
              </a:rPr>
              <a:t>metode</a:t>
            </a:r>
            <a:r>
              <a:rPr lang="en-US" sz="2400" dirty="0">
                <a:solidFill>
                  <a:srgbClr val="002060"/>
                </a:solidFill>
                <a:latin typeface="Cambria" pitchFamily="18" charset="0"/>
                <a:ea typeface="Cambria" pitchFamily="18" charset="0"/>
              </a:rPr>
              <a:t>, procedure i </a:t>
            </a:r>
            <a:r>
              <a:rPr lang="en-US" sz="2400" dirty="0" err="1">
                <a:solidFill>
                  <a:srgbClr val="002060"/>
                </a:solidFill>
                <a:latin typeface="Cambria" pitchFamily="18" charset="0"/>
                <a:ea typeface="Cambria" pitchFamily="18" charset="0"/>
              </a:rPr>
              <a:t>tehnička</a:t>
            </a:r>
            <a:r>
              <a:rPr lang="en-US" sz="2400" dirty="0">
                <a:solidFill>
                  <a:srgbClr val="002060"/>
                </a:solidFill>
                <a:latin typeface="Cambria" pitchFamily="18" charset="0"/>
                <a:ea typeface="Cambria" pitchFamily="18" charset="0"/>
              </a:rPr>
              <a:t> </a:t>
            </a:r>
            <a:r>
              <a:rPr lang="en-US" sz="2400" dirty="0" err="1">
                <a:solidFill>
                  <a:srgbClr val="002060"/>
                </a:solidFill>
                <a:latin typeface="Cambria" pitchFamily="18" charset="0"/>
                <a:ea typeface="Cambria" pitchFamily="18" charset="0"/>
              </a:rPr>
              <a:t>sredstva</a:t>
            </a:r>
            <a:r>
              <a:rPr lang="en-US" sz="2400" dirty="0">
                <a:solidFill>
                  <a:srgbClr val="002060"/>
                </a:solidFill>
                <a:latin typeface="Cambria" pitchFamily="18" charset="0"/>
                <a:ea typeface="Cambria" pitchFamily="18" charset="0"/>
              </a:rPr>
              <a:t> </a:t>
            </a:r>
            <a:r>
              <a:rPr lang="en-US" sz="2400" dirty="0" err="1">
                <a:solidFill>
                  <a:srgbClr val="002060"/>
                </a:solidFill>
                <a:latin typeface="Cambria" pitchFamily="18" charset="0"/>
                <a:ea typeface="Cambria" pitchFamily="18" charset="0"/>
              </a:rPr>
              <a:t>koja</a:t>
            </a:r>
            <a:r>
              <a:rPr lang="en-US" sz="2400" dirty="0">
                <a:solidFill>
                  <a:srgbClr val="002060"/>
                </a:solidFill>
                <a:latin typeface="Cambria" pitchFamily="18" charset="0"/>
                <a:ea typeface="Cambria" pitchFamily="18" charset="0"/>
              </a:rPr>
              <a:t> se u </a:t>
            </a:r>
            <a:r>
              <a:rPr lang="en-US" sz="2400" dirty="0" err="1">
                <a:solidFill>
                  <a:srgbClr val="002060"/>
                </a:solidFill>
                <a:latin typeface="Cambria" pitchFamily="18" charset="0"/>
                <a:ea typeface="Cambria" pitchFamily="18" charset="0"/>
              </a:rPr>
              <a:t>sistemu</a:t>
            </a:r>
            <a:r>
              <a:rPr lang="en-US" sz="2400" dirty="0">
                <a:solidFill>
                  <a:srgbClr val="002060"/>
                </a:solidFill>
                <a:latin typeface="Cambria" pitchFamily="18" charset="0"/>
                <a:ea typeface="Cambria" pitchFamily="18" charset="0"/>
              </a:rPr>
              <a:t> </a:t>
            </a:r>
            <a:r>
              <a:rPr lang="en-US" sz="2400" dirty="0" err="1">
                <a:solidFill>
                  <a:srgbClr val="002060"/>
                </a:solidFill>
                <a:latin typeface="Cambria" pitchFamily="18" charset="0"/>
                <a:ea typeface="Cambria" pitchFamily="18" charset="0"/>
              </a:rPr>
              <a:t>koriste</a:t>
            </a:r>
            <a:r>
              <a:rPr lang="en-US" sz="2400" dirty="0">
                <a:solidFill>
                  <a:srgbClr val="002060"/>
                </a:solidFill>
                <a:latin typeface="Cambria" pitchFamily="18" charset="0"/>
                <a:ea typeface="Cambria" pitchFamily="18" charset="0"/>
              </a:rPr>
              <a:t> </a:t>
            </a:r>
          </a:p>
          <a:p>
            <a:pPr>
              <a:spcBef>
                <a:spcPts val="0"/>
              </a:spcBef>
            </a:pPr>
            <a:r>
              <a:rPr lang="en-US" sz="2400" dirty="0" err="1" smtClean="0">
                <a:solidFill>
                  <a:srgbClr val="002060"/>
                </a:solidFill>
                <a:latin typeface="Cambria" pitchFamily="18" charset="0"/>
                <a:ea typeface="Cambria" pitchFamily="18" charset="0"/>
              </a:rPr>
              <a:t>dokumentacija</a:t>
            </a:r>
            <a:r>
              <a:rPr lang="en-US" sz="2400" dirty="0" smtClean="0">
                <a:solidFill>
                  <a:srgbClr val="002060"/>
                </a:solidFill>
                <a:latin typeface="Cambria" pitchFamily="18" charset="0"/>
                <a:ea typeface="Cambria" pitchFamily="18" charset="0"/>
              </a:rPr>
              <a:t> </a:t>
            </a:r>
            <a:endParaRPr lang="en-US" sz="2400" dirty="0">
              <a:solidFill>
                <a:srgbClr val="002060"/>
              </a:solidFill>
              <a:latin typeface="Cambria" pitchFamily="18" charset="0"/>
              <a:ea typeface="Cambria" pitchFamily="18" charset="0"/>
            </a:endParaRPr>
          </a:p>
          <a:p>
            <a:pPr>
              <a:spcBef>
                <a:spcPts val="0"/>
              </a:spcBef>
            </a:pPr>
            <a:r>
              <a:rPr lang="en-US" sz="2400" dirty="0" err="1" smtClean="0">
                <a:solidFill>
                  <a:srgbClr val="002060"/>
                </a:solidFill>
                <a:latin typeface="Cambria" pitchFamily="18" charset="0"/>
                <a:ea typeface="Cambria" pitchFamily="18" charset="0"/>
              </a:rPr>
              <a:t>delatnost</a:t>
            </a:r>
            <a:r>
              <a:rPr lang="en-US" sz="2400" dirty="0">
                <a:solidFill>
                  <a:srgbClr val="002060"/>
                </a:solidFill>
                <a:latin typeface="Cambria" pitchFamily="18" charset="0"/>
                <a:ea typeface="Cambria" pitchFamily="18" charset="0"/>
              </a:rPr>
              <a:t>, </a:t>
            </a:r>
            <a:r>
              <a:rPr lang="en-US" sz="2400" dirty="0" err="1">
                <a:solidFill>
                  <a:srgbClr val="002060"/>
                </a:solidFill>
                <a:latin typeface="Cambria" pitchFamily="18" charset="0"/>
                <a:ea typeface="Cambria" pitchFamily="18" charset="0"/>
              </a:rPr>
              <a:t>odnosno</a:t>
            </a:r>
            <a:r>
              <a:rPr lang="en-US" sz="2400" dirty="0">
                <a:solidFill>
                  <a:srgbClr val="002060"/>
                </a:solidFill>
                <a:latin typeface="Cambria" pitchFamily="18" charset="0"/>
                <a:ea typeface="Cambria" pitchFamily="18" charset="0"/>
              </a:rPr>
              <a:t> </a:t>
            </a:r>
            <a:r>
              <a:rPr lang="en-US" sz="2400" dirty="0" err="1">
                <a:solidFill>
                  <a:srgbClr val="002060"/>
                </a:solidFill>
                <a:latin typeface="Cambria" pitchFamily="18" charset="0"/>
                <a:ea typeface="Cambria" pitchFamily="18" charset="0"/>
              </a:rPr>
              <a:t>glavni</a:t>
            </a:r>
            <a:r>
              <a:rPr lang="en-US" sz="2400" dirty="0">
                <a:solidFill>
                  <a:srgbClr val="002060"/>
                </a:solidFill>
                <a:latin typeface="Cambria" pitchFamily="18" charset="0"/>
                <a:ea typeface="Cambria" pitchFamily="18" charset="0"/>
              </a:rPr>
              <a:t> </a:t>
            </a:r>
            <a:r>
              <a:rPr lang="en-US" sz="2400" dirty="0" err="1">
                <a:solidFill>
                  <a:srgbClr val="002060"/>
                </a:solidFill>
                <a:latin typeface="Cambria" pitchFamily="18" charset="0"/>
                <a:ea typeface="Cambria" pitchFamily="18" charset="0"/>
              </a:rPr>
              <a:t>poslovi</a:t>
            </a:r>
            <a:r>
              <a:rPr lang="en-US" sz="2400" dirty="0">
                <a:solidFill>
                  <a:srgbClr val="002060"/>
                </a:solidFill>
                <a:latin typeface="Cambria" pitchFamily="18" charset="0"/>
                <a:ea typeface="Cambria" pitchFamily="18" charset="0"/>
              </a:rPr>
              <a:t> </a:t>
            </a:r>
            <a:r>
              <a:rPr lang="en-US" sz="2400" dirty="0" err="1">
                <a:solidFill>
                  <a:srgbClr val="002060"/>
                </a:solidFill>
                <a:latin typeface="Cambria" pitchFamily="18" charset="0"/>
                <a:ea typeface="Cambria" pitchFamily="18" charset="0"/>
              </a:rPr>
              <a:t>organizacije</a:t>
            </a:r>
            <a:r>
              <a:rPr lang="en-US" sz="2400" dirty="0">
                <a:solidFill>
                  <a:srgbClr val="002060"/>
                </a:solidFill>
                <a:latin typeface="Cambria" pitchFamily="18" charset="0"/>
                <a:ea typeface="Cambria" pitchFamily="18" charset="0"/>
              </a:rPr>
              <a:t> i </a:t>
            </a:r>
            <a:r>
              <a:rPr lang="en-US" sz="2400" dirty="0" err="1">
                <a:solidFill>
                  <a:srgbClr val="002060"/>
                </a:solidFill>
                <a:latin typeface="Cambria" pitchFamily="18" charset="0"/>
                <a:ea typeface="Cambria" pitchFamily="18" charset="0"/>
              </a:rPr>
              <a:t>njihov</a:t>
            </a:r>
            <a:r>
              <a:rPr lang="en-US" sz="2400" dirty="0">
                <a:solidFill>
                  <a:srgbClr val="002060"/>
                </a:solidFill>
                <a:latin typeface="Cambria" pitchFamily="18" charset="0"/>
                <a:ea typeface="Cambria" pitchFamily="18" charset="0"/>
              </a:rPr>
              <a:t> </a:t>
            </a:r>
            <a:r>
              <a:rPr lang="en-US" sz="2400" dirty="0" err="1">
                <a:solidFill>
                  <a:srgbClr val="002060"/>
                </a:solidFill>
                <a:latin typeface="Cambria" pitchFamily="18" charset="0"/>
                <a:ea typeface="Cambria" pitchFamily="18" charset="0"/>
              </a:rPr>
              <a:t>obim</a:t>
            </a:r>
            <a:r>
              <a:rPr lang="en-US" sz="2400" dirty="0">
                <a:solidFill>
                  <a:srgbClr val="002060"/>
                </a:solidFill>
                <a:latin typeface="Cambria" pitchFamily="18" charset="0"/>
                <a:ea typeface="Cambria" pitchFamily="18" charset="0"/>
              </a:rPr>
              <a:t> </a:t>
            </a:r>
          </a:p>
          <a:p>
            <a:pPr>
              <a:spcBef>
                <a:spcPts val="0"/>
              </a:spcBef>
            </a:pPr>
            <a:r>
              <a:rPr lang="en-US" sz="2400" dirty="0" err="1" smtClean="0">
                <a:solidFill>
                  <a:srgbClr val="002060"/>
                </a:solidFill>
                <a:latin typeface="Cambria" pitchFamily="18" charset="0"/>
                <a:ea typeface="Cambria" pitchFamily="18" charset="0"/>
              </a:rPr>
              <a:t>postojeći</a:t>
            </a:r>
            <a:r>
              <a:rPr lang="en-US" sz="2400" dirty="0" smtClean="0">
                <a:solidFill>
                  <a:srgbClr val="002060"/>
                </a:solidFill>
                <a:latin typeface="Cambria" pitchFamily="18" charset="0"/>
                <a:ea typeface="Cambria" pitchFamily="18" charset="0"/>
              </a:rPr>
              <a:t> </a:t>
            </a:r>
            <a:r>
              <a:rPr lang="en-US" sz="2400" dirty="0" err="1">
                <a:solidFill>
                  <a:srgbClr val="002060"/>
                </a:solidFill>
                <a:latin typeface="Cambria" pitchFamily="18" charset="0"/>
                <a:ea typeface="Cambria" pitchFamily="18" charset="0"/>
              </a:rPr>
              <a:t>sistem</a:t>
            </a:r>
            <a:r>
              <a:rPr lang="en-US" sz="2400" dirty="0">
                <a:solidFill>
                  <a:srgbClr val="002060"/>
                </a:solidFill>
                <a:latin typeface="Cambria" pitchFamily="18" charset="0"/>
                <a:ea typeface="Cambria" pitchFamily="18" charset="0"/>
              </a:rPr>
              <a:t> </a:t>
            </a:r>
            <a:r>
              <a:rPr lang="en-US" sz="2400" dirty="0" err="1">
                <a:solidFill>
                  <a:srgbClr val="002060"/>
                </a:solidFill>
                <a:latin typeface="Cambria" pitchFamily="18" charset="0"/>
                <a:ea typeface="Cambria" pitchFamily="18" charset="0"/>
              </a:rPr>
              <a:t>šifriranja</a:t>
            </a:r>
            <a:r>
              <a:rPr lang="en-US" sz="2400" dirty="0">
                <a:solidFill>
                  <a:srgbClr val="002060"/>
                </a:solidFill>
                <a:latin typeface="Cambria" pitchFamily="18" charset="0"/>
                <a:ea typeface="Cambria" pitchFamily="18" charset="0"/>
              </a:rPr>
              <a:t> </a:t>
            </a:r>
          </a:p>
          <a:p>
            <a:pPr>
              <a:spcBef>
                <a:spcPts val="0"/>
              </a:spcBef>
            </a:pPr>
            <a:r>
              <a:rPr lang="en-US" sz="2400" dirty="0" err="1" smtClean="0">
                <a:solidFill>
                  <a:srgbClr val="002060"/>
                </a:solidFill>
                <a:latin typeface="Cambria" pitchFamily="18" charset="0"/>
                <a:ea typeface="Cambria" pitchFamily="18" charset="0"/>
              </a:rPr>
              <a:t>ljudski</a:t>
            </a:r>
            <a:r>
              <a:rPr lang="en-US" sz="2400" dirty="0" smtClean="0">
                <a:solidFill>
                  <a:srgbClr val="002060"/>
                </a:solidFill>
                <a:latin typeface="Cambria" pitchFamily="18" charset="0"/>
                <a:ea typeface="Cambria" pitchFamily="18" charset="0"/>
              </a:rPr>
              <a:t> </a:t>
            </a:r>
            <a:r>
              <a:rPr lang="en-US" sz="2400" dirty="0" err="1">
                <a:solidFill>
                  <a:srgbClr val="002060"/>
                </a:solidFill>
                <a:latin typeface="Cambria" pitchFamily="18" charset="0"/>
                <a:ea typeface="Cambria" pitchFamily="18" charset="0"/>
              </a:rPr>
              <a:t>faktor</a:t>
            </a:r>
            <a:r>
              <a:rPr lang="en-US" sz="2400" dirty="0">
                <a:solidFill>
                  <a:srgbClr val="002060"/>
                </a:solidFill>
                <a:latin typeface="Cambria" pitchFamily="18" charset="0"/>
                <a:ea typeface="Cambria" pitchFamily="18" charset="0"/>
              </a:rPr>
              <a:t> (</a:t>
            </a:r>
            <a:r>
              <a:rPr lang="en-US" sz="2400" dirty="0" err="1">
                <a:solidFill>
                  <a:srgbClr val="002060"/>
                </a:solidFill>
                <a:latin typeface="Cambria" pitchFamily="18" charset="0"/>
                <a:ea typeface="Cambria" pitchFamily="18" charset="0"/>
              </a:rPr>
              <a:t>radna</a:t>
            </a:r>
            <a:r>
              <a:rPr lang="en-US" sz="2400" dirty="0">
                <a:solidFill>
                  <a:srgbClr val="002060"/>
                </a:solidFill>
                <a:latin typeface="Cambria" pitchFamily="18" charset="0"/>
                <a:ea typeface="Cambria" pitchFamily="18" charset="0"/>
              </a:rPr>
              <a:t> </a:t>
            </a:r>
            <a:r>
              <a:rPr lang="en-US" sz="2400" dirty="0" err="1">
                <a:solidFill>
                  <a:srgbClr val="002060"/>
                </a:solidFill>
                <a:latin typeface="Cambria" pitchFamily="18" charset="0"/>
                <a:ea typeface="Cambria" pitchFamily="18" charset="0"/>
              </a:rPr>
              <a:t>snaga</a:t>
            </a:r>
            <a:r>
              <a:rPr lang="en-US" sz="2400" dirty="0">
                <a:solidFill>
                  <a:srgbClr val="002060"/>
                </a:solidFill>
                <a:latin typeface="Cambria" pitchFamily="18" charset="0"/>
                <a:ea typeface="Cambria" pitchFamily="18" charset="0"/>
              </a:rPr>
              <a:t>) </a:t>
            </a:r>
          </a:p>
          <a:p>
            <a:pPr>
              <a:spcBef>
                <a:spcPts val="0"/>
              </a:spcBef>
            </a:pPr>
            <a:r>
              <a:rPr lang="en-US" sz="2400" dirty="0" err="1" smtClean="0">
                <a:solidFill>
                  <a:srgbClr val="002060"/>
                </a:solidFill>
                <a:latin typeface="Cambria" pitchFamily="18" charset="0"/>
                <a:ea typeface="Cambria" pitchFamily="18" charset="0"/>
              </a:rPr>
              <a:t>kontrolne</a:t>
            </a:r>
            <a:r>
              <a:rPr lang="en-US" sz="2400" dirty="0" smtClean="0">
                <a:solidFill>
                  <a:srgbClr val="002060"/>
                </a:solidFill>
                <a:latin typeface="Cambria" pitchFamily="18" charset="0"/>
                <a:ea typeface="Cambria" pitchFamily="18" charset="0"/>
              </a:rPr>
              <a:t> </a:t>
            </a:r>
            <a:r>
              <a:rPr lang="en-US" sz="2400" dirty="0" err="1">
                <a:solidFill>
                  <a:srgbClr val="002060"/>
                </a:solidFill>
                <a:latin typeface="Cambria" pitchFamily="18" charset="0"/>
                <a:ea typeface="Cambria" pitchFamily="18" charset="0"/>
              </a:rPr>
              <a:t>tačke</a:t>
            </a:r>
            <a:r>
              <a:rPr lang="en-US" sz="2400" dirty="0">
                <a:solidFill>
                  <a:srgbClr val="002060"/>
                </a:solidFill>
                <a:latin typeface="Cambria" pitchFamily="18" charset="0"/>
                <a:ea typeface="Cambria" pitchFamily="18" charset="0"/>
              </a:rPr>
              <a:t> u </a:t>
            </a:r>
            <a:r>
              <a:rPr lang="en-US" sz="2400" dirty="0" err="1">
                <a:solidFill>
                  <a:srgbClr val="002060"/>
                </a:solidFill>
                <a:latin typeface="Cambria" pitchFamily="18" charset="0"/>
                <a:ea typeface="Cambria" pitchFamily="18" charset="0"/>
              </a:rPr>
              <a:t>sistemu</a:t>
            </a:r>
            <a:r>
              <a:rPr lang="en-US" sz="2400" dirty="0">
                <a:solidFill>
                  <a:srgbClr val="002060"/>
                </a:solidFill>
                <a:latin typeface="Cambria" pitchFamily="18" charset="0"/>
                <a:ea typeface="Cambria" pitchFamily="18" charset="0"/>
              </a:rPr>
              <a:t> </a:t>
            </a:r>
          </a:p>
          <a:p>
            <a:pPr>
              <a:spcBef>
                <a:spcPts val="0"/>
              </a:spcBef>
            </a:pPr>
            <a:r>
              <a:rPr lang="en-US" sz="2400" dirty="0" err="1" smtClean="0">
                <a:solidFill>
                  <a:srgbClr val="002060"/>
                </a:solidFill>
                <a:latin typeface="Cambria" pitchFamily="18" charset="0"/>
                <a:ea typeface="Cambria" pitchFamily="18" charset="0"/>
              </a:rPr>
              <a:t>budući</a:t>
            </a:r>
            <a:r>
              <a:rPr lang="en-US" sz="2400" dirty="0" smtClean="0">
                <a:solidFill>
                  <a:srgbClr val="002060"/>
                </a:solidFill>
                <a:latin typeface="Cambria" pitchFamily="18" charset="0"/>
                <a:ea typeface="Cambria" pitchFamily="18" charset="0"/>
              </a:rPr>
              <a:t> </a:t>
            </a:r>
            <a:r>
              <a:rPr lang="en-US" sz="2400" dirty="0">
                <a:solidFill>
                  <a:srgbClr val="002060"/>
                </a:solidFill>
                <a:latin typeface="Cambria" pitchFamily="18" charset="0"/>
                <a:ea typeface="Cambria" pitchFamily="18" charset="0"/>
              </a:rPr>
              <a:t>(</a:t>
            </a:r>
            <a:r>
              <a:rPr lang="en-US" sz="2400" dirty="0" err="1">
                <a:solidFill>
                  <a:srgbClr val="002060"/>
                </a:solidFill>
                <a:latin typeface="Cambria" pitchFamily="18" charset="0"/>
                <a:ea typeface="Cambria" pitchFamily="18" charset="0"/>
              </a:rPr>
              <a:t>očekivani</a:t>
            </a:r>
            <a:r>
              <a:rPr lang="en-US" sz="2400" dirty="0">
                <a:solidFill>
                  <a:srgbClr val="002060"/>
                </a:solidFill>
                <a:latin typeface="Cambria" pitchFamily="18" charset="0"/>
                <a:ea typeface="Cambria" pitchFamily="18" charset="0"/>
              </a:rPr>
              <a:t>) </a:t>
            </a:r>
            <a:r>
              <a:rPr lang="en-US" sz="2400" dirty="0" err="1">
                <a:solidFill>
                  <a:srgbClr val="002060"/>
                </a:solidFill>
                <a:latin typeface="Cambria" pitchFamily="18" charset="0"/>
                <a:ea typeface="Cambria" pitchFamily="18" charset="0"/>
              </a:rPr>
              <a:t>zahtevi</a:t>
            </a:r>
            <a:r>
              <a:rPr lang="en-US" sz="2400" dirty="0">
                <a:solidFill>
                  <a:srgbClr val="002060"/>
                </a:solidFill>
                <a:latin typeface="Cambria" pitchFamily="18" charset="0"/>
                <a:ea typeface="Cambria" pitchFamily="18" charset="0"/>
              </a:rPr>
              <a:t> </a:t>
            </a:r>
            <a:r>
              <a:rPr lang="en-US" sz="2400" dirty="0" err="1">
                <a:solidFill>
                  <a:srgbClr val="002060"/>
                </a:solidFill>
                <a:latin typeface="Cambria" pitchFamily="18" charset="0"/>
                <a:ea typeface="Cambria" pitchFamily="18" charset="0"/>
              </a:rPr>
              <a:t>sistema</a:t>
            </a:r>
            <a:r>
              <a:rPr lang="en-US" sz="2400" dirty="0">
                <a:solidFill>
                  <a:srgbClr val="002060"/>
                </a:solidFill>
                <a:latin typeface="Cambria" pitchFamily="18" charset="0"/>
                <a:ea typeface="Cambria" pitchFamily="18" charset="0"/>
              </a:rPr>
              <a:t>. </a:t>
            </a:r>
          </a:p>
        </p:txBody>
      </p:sp>
      <p:sp>
        <p:nvSpPr>
          <p:cNvPr id="4" name="Title 1"/>
          <p:cNvSpPr txBox="1">
            <a:spLocks/>
          </p:cNvSpPr>
          <p:nvPr/>
        </p:nvSpPr>
        <p:spPr>
          <a:xfrm>
            <a:off x="611560" y="1052737"/>
            <a:ext cx="7846640" cy="1008111"/>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200" dirty="0" err="1" smtClean="0">
                <a:solidFill>
                  <a:srgbClr val="002060"/>
                </a:solidFill>
                <a:latin typeface="Cambria" pitchFamily="18" charset="0"/>
                <a:ea typeface="Cambria" pitchFamily="18" charset="0"/>
              </a:rPr>
              <a:t>Predmet</a:t>
            </a:r>
            <a:r>
              <a:rPr lang="en-US" sz="3200" dirty="0" smtClean="0">
                <a:solidFill>
                  <a:srgbClr val="002060"/>
                </a:solidFill>
                <a:latin typeface="Cambria" pitchFamily="18" charset="0"/>
                <a:ea typeface="Cambria" pitchFamily="18" charset="0"/>
              </a:rPr>
              <a:t> is</a:t>
            </a:r>
            <a:r>
              <a:rPr lang="sr-Latn-RS" sz="3200" dirty="0" smtClean="0">
                <a:solidFill>
                  <a:srgbClr val="002060"/>
                </a:solidFill>
                <a:latin typeface="Cambria" pitchFamily="18" charset="0"/>
                <a:ea typeface="Cambria" pitchFamily="18" charset="0"/>
              </a:rPr>
              <a:t>traživanja</a:t>
            </a:r>
            <a:endParaRPr lang="en-US" sz="3200" dirty="0">
              <a:solidFill>
                <a:srgbClr val="002060"/>
              </a:solidFill>
              <a:latin typeface="Cambria" pitchFamily="18" charset="0"/>
              <a:ea typeface="Cambria" pitchFamily="18" charset="0"/>
            </a:endParaRPr>
          </a:p>
        </p:txBody>
      </p:sp>
    </p:spTree>
    <p:extLst>
      <p:ext uri="{BB962C8B-B14F-4D97-AF65-F5344CB8AC3E}">
        <p14:creationId xmlns:p14="http://schemas.microsoft.com/office/powerpoint/2010/main" val="639136139"/>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9560</TotalTime>
  <Words>2809</Words>
  <Application>Microsoft Office PowerPoint</Application>
  <PresentationFormat>On-screen Show (4:3)</PresentationFormat>
  <Paragraphs>217</Paragraphs>
  <Slides>56</Slides>
  <Notes>9</Notes>
  <HiddenSlides>0</HiddenSlides>
  <MMClips>0</MMClips>
  <ScaleCrop>false</ScaleCrop>
  <HeadingPairs>
    <vt:vector size="4" baseType="variant">
      <vt:variant>
        <vt:lpstr>Theme</vt:lpstr>
      </vt:variant>
      <vt:variant>
        <vt:i4>1</vt:i4>
      </vt:variant>
      <vt:variant>
        <vt:lpstr>Slide Titles</vt:lpstr>
      </vt:variant>
      <vt:variant>
        <vt:i4>56</vt:i4>
      </vt:variant>
    </vt:vector>
  </HeadingPairs>
  <TitlesOfParts>
    <vt:vector size="57" baseType="lpstr">
      <vt:lpstr>Office Theme</vt:lpstr>
      <vt:lpstr>Projektovanje informacionih sistema</vt:lpstr>
      <vt:lpstr>Klasični metodi projektovanja IS-a</vt:lpstr>
      <vt:lpstr>Ciljevi metoda i zajedničke karakteristike</vt:lpstr>
      <vt:lpstr>Zajedničke karakteristike</vt:lpstr>
      <vt:lpstr>SDM (System Development Method) </vt:lpstr>
      <vt:lpstr>Veza između modela podataka i modela funkcija</vt:lpstr>
      <vt:lpstr>PowerPoint Presentation</vt:lpstr>
      <vt:lpstr>PowerPoint Presentation</vt:lpstr>
      <vt:lpstr>PowerPoint Presentation</vt:lpstr>
      <vt:lpstr>PowerPoint Presentation</vt:lpstr>
      <vt:lpstr>SSA</vt:lpstr>
      <vt:lpstr>SSA</vt:lpstr>
      <vt:lpstr>SSA</vt:lpstr>
      <vt:lpstr>Osnovni koncepti </vt:lpstr>
      <vt:lpstr>Osnovni koncepti </vt:lpstr>
      <vt:lpstr>Osnovni koncepti </vt:lpstr>
      <vt:lpstr>Osnovni koncepti </vt:lpstr>
      <vt:lpstr>Metodi za predstavljanje toka obrade </vt:lpstr>
      <vt:lpstr>PowerPoint Presentation</vt:lpstr>
      <vt:lpstr>PowerPoint Presentation</vt:lpstr>
      <vt:lpstr>PowerPoint Presentation</vt:lpstr>
      <vt:lpstr>PowerPoint Presentation</vt:lpstr>
      <vt:lpstr>DTP</vt:lpstr>
      <vt:lpstr>Primer DTP</vt:lpstr>
      <vt:lpstr>PowerPoint Presentation</vt:lpstr>
      <vt:lpstr>PowerPoint Presentation</vt:lpstr>
      <vt:lpstr>PowerPoint Presentation</vt:lpstr>
      <vt:lpstr>PowerPoint Presentation</vt:lpstr>
      <vt:lpstr>PowerPoint Presentation</vt:lpstr>
      <vt:lpstr>Dijagram dekompozicije</vt:lpstr>
      <vt:lpstr>Hijerarhijska dekompozicija poslovnog sistema (stablo procesa) </vt:lpstr>
      <vt:lpstr>PowerPoint Presentation</vt:lpstr>
      <vt:lpstr>PowerPoint Presentation</vt:lpstr>
      <vt:lpstr>Koherentnost</vt:lpstr>
      <vt:lpstr>Interna koherentnost</vt:lpstr>
      <vt:lpstr>Interna koherentnost</vt:lpstr>
      <vt:lpstr>Eksterna koherentnost</vt:lpstr>
      <vt:lpstr>Eksterna koherentnost</vt:lpstr>
      <vt:lpstr>Eksterna koherentnost</vt:lpstr>
      <vt:lpstr>Rečnik podataka SSA</vt:lpstr>
      <vt:lpstr>Rečnik podataka SSA</vt:lpstr>
      <vt:lpstr>Pravila dekompozicije sistema </vt:lpstr>
      <vt:lpstr>PowerPoint Presentation</vt:lpstr>
      <vt:lpstr>Primer dijagrama konteksta</vt:lpstr>
      <vt:lpstr>Primer root dijagrama</vt:lpstr>
      <vt:lpstr>Primer dekompozicije procesa 1 (UPIS)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Poslovni i pravni fakultet</dc:title>
  <dc:creator>Windows User</dc:creator>
  <cp:lastModifiedBy>Korisnik</cp:lastModifiedBy>
  <cp:revision>62</cp:revision>
  <dcterms:created xsi:type="dcterms:W3CDTF">2021-02-24T10:06:34Z</dcterms:created>
  <dcterms:modified xsi:type="dcterms:W3CDTF">2022-11-30T09:56:59Z</dcterms:modified>
</cp:coreProperties>
</file>